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370" r:id="rId3"/>
    <p:sldId id="257" r:id="rId4"/>
    <p:sldId id="308" r:id="rId5"/>
    <p:sldId id="300" r:id="rId6"/>
    <p:sldId id="296" r:id="rId7"/>
    <p:sldId id="309" r:id="rId8"/>
    <p:sldId id="310" r:id="rId9"/>
    <p:sldId id="303" r:id="rId10"/>
    <p:sldId id="311" r:id="rId11"/>
    <p:sldId id="314" r:id="rId12"/>
    <p:sldId id="362" r:id="rId13"/>
    <p:sldId id="364" r:id="rId14"/>
    <p:sldId id="36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4" r:id="rId24"/>
    <p:sldId id="329" r:id="rId25"/>
    <p:sldId id="356" r:id="rId26"/>
    <p:sldId id="357" r:id="rId27"/>
    <p:sldId id="327" r:id="rId28"/>
    <p:sldId id="361" r:id="rId29"/>
    <p:sldId id="330" r:id="rId30"/>
    <p:sldId id="331" r:id="rId31"/>
    <p:sldId id="332" r:id="rId32"/>
    <p:sldId id="360" r:id="rId33"/>
    <p:sldId id="366" r:id="rId34"/>
    <p:sldId id="365" r:id="rId35"/>
    <p:sldId id="367" r:id="rId36"/>
    <p:sldId id="368" r:id="rId37"/>
    <p:sldId id="336" r:id="rId38"/>
    <p:sldId id="337" r:id="rId39"/>
    <p:sldId id="339" r:id="rId40"/>
    <p:sldId id="340" r:id="rId41"/>
    <p:sldId id="341" r:id="rId42"/>
    <p:sldId id="342" r:id="rId43"/>
    <p:sldId id="343" r:id="rId44"/>
    <p:sldId id="355" r:id="rId45"/>
    <p:sldId id="345" r:id="rId46"/>
    <p:sldId id="347" r:id="rId47"/>
    <p:sldId id="369" r:id="rId48"/>
    <p:sldId id="326" r:id="rId49"/>
    <p:sldId id="306" r:id="rId50"/>
    <p:sldId id="348" r:id="rId51"/>
    <p:sldId id="349" r:id="rId52"/>
    <p:sldId id="350" r:id="rId53"/>
    <p:sldId id="351" r:id="rId54"/>
    <p:sldId id="305" r:id="rId55"/>
    <p:sldId id="353" r:id="rId5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PingFang SC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1EC"/>
          </a:solidFill>
        </a:fill>
      </a:tcStyle>
    </a:wholeTbl>
    <a:band2H>
      <a:tcTxStyle/>
      <a:tcStyle>
        <a:tcBdr/>
        <a:fill>
          <a:solidFill>
            <a:srgbClr val="E7EAF5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ECC"/>
          </a:solidFill>
        </a:fill>
      </a:tcStyle>
    </a:wholeTbl>
    <a:band2H>
      <a:tcTxStyle/>
      <a:tcStyle>
        <a:tcBdr/>
        <a:fill>
          <a:solidFill>
            <a:srgbClr val="EFF7E7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/>
    <p:restoredTop sz="94477"/>
  </p:normalViewPr>
  <p:slideViewPr>
    <p:cSldViewPr snapToGrid="0" snapToObjects="1">
      <p:cViewPr varScale="1">
        <p:scale>
          <a:sx n="111" d="100"/>
          <a:sy n="111" d="100"/>
        </p:scale>
        <p:origin x="41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PingFang SC Regular"/>
      </a:defRPr>
    </a:lvl1pPr>
    <a:lvl2pPr indent="228600" latinLnBrk="0">
      <a:defRPr sz="1200">
        <a:latin typeface="+mn-lt"/>
        <a:ea typeface="+mn-ea"/>
        <a:cs typeface="+mn-cs"/>
        <a:sym typeface="PingFang SC Regular"/>
      </a:defRPr>
    </a:lvl2pPr>
    <a:lvl3pPr indent="457200" latinLnBrk="0">
      <a:defRPr sz="1200">
        <a:latin typeface="+mn-lt"/>
        <a:ea typeface="+mn-ea"/>
        <a:cs typeface="+mn-cs"/>
        <a:sym typeface="PingFang SC Regular"/>
      </a:defRPr>
    </a:lvl3pPr>
    <a:lvl4pPr indent="685800" latinLnBrk="0">
      <a:defRPr sz="1200">
        <a:latin typeface="+mn-lt"/>
        <a:ea typeface="+mn-ea"/>
        <a:cs typeface="+mn-cs"/>
        <a:sym typeface="PingFang SC Regular"/>
      </a:defRPr>
    </a:lvl4pPr>
    <a:lvl5pPr indent="914400" latinLnBrk="0">
      <a:defRPr sz="1200">
        <a:latin typeface="+mn-lt"/>
        <a:ea typeface="+mn-ea"/>
        <a:cs typeface="+mn-cs"/>
        <a:sym typeface="PingFang SC Regular"/>
      </a:defRPr>
    </a:lvl5pPr>
    <a:lvl6pPr indent="1143000" latinLnBrk="0">
      <a:defRPr sz="1200">
        <a:latin typeface="+mn-lt"/>
        <a:ea typeface="+mn-ea"/>
        <a:cs typeface="+mn-cs"/>
        <a:sym typeface="PingFang SC Regular"/>
      </a:defRPr>
    </a:lvl6pPr>
    <a:lvl7pPr indent="1371600" latinLnBrk="0">
      <a:defRPr sz="1200">
        <a:latin typeface="+mn-lt"/>
        <a:ea typeface="+mn-ea"/>
        <a:cs typeface="+mn-cs"/>
        <a:sym typeface="PingFang SC Regular"/>
      </a:defRPr>
    </a:lvl7pPr>
    <a:lvl8pPr indent="1600200" latinLnBrk="0">
      <a:defRPr sz="1200">
        <a:latin typeface="+mn-lt"/>
        <a:ea typeface="+mn-ea"/>
        <a:cs typeface="+mn-cs"/>
        <a:sym typeface="PingFang SC Regular"/>
      </a:defRPr>
    </a:lvl8pPr>
    <a:lvl9pPr indent="1828800" latinLnBrk="0">
      <a:defRPr sz="1200">
        <a:latin typeface="+mn-lt"/>
        <a:ea typeface="+mn-ea"/>
        <a:cs typeface="+mn-cs"/>
        <a:sym typeface="PingFang SC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8575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0380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88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346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835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143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019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560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2037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38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242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43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图片占位符 8"/>
          <p:cNvSpPr>
            <a:spLocks noGrp="1"/>
          </p:cNvSpPr>
          <p:nvPr>
            <p:ph type="pic" sz="quarter" idx="21"/>
          </p:nvPr>
        </p:nvSpPr>
        <p:spPr>
          <a:xfrm>
            <a:off x="5514392" y="1483573"/>
            <a:ext cx="6677608" cy="21973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图片占位符 10"/>
          <p:cNvSpPr>
            <a:spLocks noGrp="1"/>
          </p:cNvSpPr>
          <p:nvPr>
            <p:ph type="pic" sz="quarter" idx="22"/>
          </p:nvPr>
        </p:nvSpPr>
        <p:spPr>
          <a:xfrm>
            <a:off x="5514392" y="3928193"/>
            <a:ext cx="6677608" cy="21973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39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B701B97-3310-024D-84F2-0DE12E0D1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334814"/>
            <a:ext cx="10877549" cy="4842149"/>
          </a:xfrm>
        </p:spPr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48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图片占位符 6"/>
          <p:cNvSpPr>
            <a:spLocks noGrp="1"/>
          </p:cNvSpPr>
          <p:nvPr>
            <p:ph type="pic" sz="quarter" idx="21"/>
          </p:nvPr>
        </p:nvSpPr>
        <p:spPr>
          <a:xfrm>
            <a:off x="4907915" y="1490537"/>
            <a:ext cx="2376171" cy="2376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" name="弧形 7"/>
          <p:cNvSpPr/>
          <p:nvPr/>
        </p:nvSpPr>
        <p:spPr>
          <a:xfrm flipV="1">
            <a:off x="4615017" y="2678624"/>
            <a:ext cx="2961969" cy="1480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</a:path>
            </a:pathLst>
          </a:cu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56" name="组合 8"/>
          <p:cNvGrpSpPr/>
          <p:nvPr/>
        </p:nvGrpSpPr>
        <p:grpSpPr>
          <a:xfrm>
            <a:off x="4489074" y="2579204"/>
            <a:ext cx="3213853" cy="1709557"/>
            <a:chOff x="0" y="0"/>
            <a:chExt cx="3213852" cy="1709555"/>
          </a:xfrm>
        </p:grpSpPr>
        <p:sp>
          <p:nvSpPr>
            <p:cNvPr id="51" name="椭圆 10"/>
            <p:cNvSpPr/>
            <p:nvPr/>
          </p:nvSpPr>
          <p:spPr>
            <a:xfrm>
              <a:off x="-1" y="-1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" name="椭圆 11"/>
            <p:cNvSpPr/>
            <p:nvPr/>
          </p:nvSpPr>
          <p:spPr>
            <a:xfrm>
              <a:off x="3008594" y="-1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" name="椭圆 12"/>
            <p:cNvSpPr/>
            <p:nvPr/>
          </p:nvSpPr>
          <p:spPr>
            <a:xfrm>
              <a:off x="2567997" y="1063699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椭圆 13"/>
            <p:cNvSpPr/>
            <p:nvPr/>
          </p:nvSpPr>
          <p:spPr>
            <a:xfrm>
              <a:off x="1504297" y="1504297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" name="椭圆 14"/>
            <p:cNvSpPr/>
            <p:nvPr/>
          </p:nvSpPr>
          <p:spPr>
            <a:xfrm>
              <a:off x="440597" y="1063699"/>
              <a:ext cx="205259" cy="205259"/>
            </a:xfrm>
            <a:prstGeom prst="ellipse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65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图片占位符 27"/>
          <p:cNvSpPr>
            <a:spLocks noGrp="1"/>
          </p:cNvSpPr>
          <p:nvPr>
            <p:ph type="pic" idx="21"/>
          </p:nvPr>
        </p:nvSpPr>
        <p:spPr>
          <a:xfrm>
            <a:off x="1638300" y="0"/>
            <a:ext cx="105537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75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图片占位符 15"/>
          <p:cNvSpPr>
            <a:spLocks noGrp="1"/>
          </p:cNvSpPr>
          <p:nvPr>
            <p:ph type="pic" sz="quarter" idx="21"/>
          </p:nvPr>
        </p:nvSpPr>
        <p:spPr>
          <a:xfrm>
            <a:off x="-4763" y="4259262"/>
            <a:ext cx="3051176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7" name="图片占位符 16"/>
          <p:cNvSpPr>
            <a:spLocks noGrp="1"/>
          </p:cNvSpPr>
          <p:nvPr>
            <p:ph type="pic" sz="quarter" idx="22"/>
          </p:nvPr>
        </p:nvSpPr>
        <p:spPr>
          <a:xfrm>
            <a:off x="3046413" y="4259262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8" name="图片占位符 17"/>
          <p:cNvSpPr>
            <a:spLocks noGrp="1"/>
          </p:cNvSpPr>
          <p:nvPr>
            <p:ph type="pic" sz="quarter" idx="23"/>
          </p:nvPr>
        </p:nvSpPr>
        <p:spPr>
          <a:xfrm>
            <a:off x="6096001" y="4259262"/>
            <a:ext cx="3051176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图片占位符 18"/>
          <p:cNvSpPr>
            <a:spLocks noGrp="1"/>
          </p:cNvSpPr>
          <p:nvPr>
            <p:ph type="pic" sz="quarter" idx="24"/>
          </p:nvPr>
        </p:nvSpPr>
        <p:spPr>
          <a:xfrm>
            <a:off x="9147175" y="4259262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图片占位符 14"/>
          <p:cNvSpPr>
            <a:spLocks noGrp="1"/>
          </p:cNvSpPr>
          <p:nvPr>
            <p:ph type="pic" sz="quarter" idx="25"/>
          </p:nvPr>
        </p:nvSpPr>
        <p:spPr>
          <a:xfrm>
            <a:off x="9147175" y="1655763"/>
            <a:ext cx="3049589" cy="260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89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矩形 4"/>
          <p:cNvSpPr/>
          <p:nvPr/>
        </p:nvSpPr>
        <p:spPr>
          <a:xfrm>
            <a:off x="4367212" y="1665288"/>
            <a:ext cx="7824787" cy="463391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图片占位符 17"/>
          <p:cNvSpPr>
            <a:spLocks noGrp="1"/>
          </p:cNvSpPr>
          <p:nvPr>
            <p:ph type="pic" sz="quarter" idx="21"/>
          </p:nvPr>
        </p:nvSpPr>
        <p:spPr>
          <a:xfrm>
            <a:off x="4799805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" name="图片占位符 18"/>
          <p:cNvSpPr>
            <a:spLocks noGrp="1"/>
          </p:cNvSpPr>
          <p:nvPr>
            <p:ph type="pic" sz="quarter" idx="22"/>
          </p:nvPr>
        </p:nvSpPr>
        <p:spPr>
          <a:xfrm>
            <a:off x="7206456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" name="图片占位符 19"/>
          <p:cNvSpPr>
            <a:spLocks noGrp="1"/>
          </p:cNvSpPr>
          <p:nvPr>
            <p:ph type="pic" sz="quarter" idx="23"/>
          </p:nvPr>
        </p:nvSpPr>
        <p:spPr>
          <a:xfrm>
            <a:off x="9613106" y="2011459"/>
            <a:ext cx="2159001" cy="12689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4" name="图片占位符 22"/>
          <p:cNvSpPr>
            <a:spLocks noGrp="1"/>
          </p:cNvSpPr>
          <p:nvPr>
            <p:ph type="pic" sz="quarter" idx="24"/>
          </p:nvPr>
        </p:nvSpPr>
        <p:spPr>
          <a:xfrm>
            <a:off x="9613106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图片占位符 21"/>
          <p:cNvSpPr>
            <a:spLocks noGrp="1"/>
          </p:cNvSpPr>
          <p:nvPr>
            <p:ph type="pic" sz="quarter" idx="25"/>
          </p:nvPr>
        </p:nvSpPr>
        <p:spPr>
          <a:xfrm>
            <a:off x="7206456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6" name="图片占位符 20"/>
          <p:cNvSpPr>
            <a:spLocks noGrp="1"/>
          </p:cNvSpPr>
          <p:nvPr>
            <p:ph type="pic" sz="quarter" idx="26"/>
          </p:nvPr>
        </p:nvSpPr>
        <p:spPr>
          <a:xfrm>
            <a:off x="4799805" y="4203286"/>
            <a:ext cx="2159001" cy="126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 7"/>
          <p:cNvSpPr/>
          <p:nvPr/>
        </p:nvSpPr>
        <p:spPr>
          <a:xfrm>
            <a:off x="7348538" y="0"/>
            <a:ext cx="4843463" cy="6858000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06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图片占位符 6"/>
          <p:cNvSpPr>
            <a:spLocks noGrp="1"/>
          </p:cNvSpPr>
          <p:nvPr>
            <p:ph type="pic" sz="half" idx="21"/>
          </p:nvPr>
        </p:nvSpPr>
        <p:spPr>
          <a:xfrm>
            <a:off x="4843464" y="0"/>
            <a:ext cx="250507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16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矩形 4"/>
          <p:cNvSpPr/>
          <p:nvPr/>
        </p:nvSpPr>
        <p:spPr>
          <a:xfrm>
            <a:off x="0" y="4305300"/>
            <a:ext cx="12192000" cy="2552700"/>
          </a:xfrm>
          <a:prstGeom prst="rect">
            <a:avLst/>
          </a:prstGeom>
          <a:solidFill>
            <a:srgbClr val="479D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00" y="1397461"/>
            <a:ext cx="6633600" cy="406307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图片占位符 8"/>
          <p:cNvSpPr>
            <a:spLocks noGrp="1"/>
          </p:cNvSpPr>
          <p:nvPr>
            <p:ph type="pic" sz="quarter" idx="21"/>
          </p:nvPr>
        </p:nvSpPr>
        <p:spPr>
          <a:xfrm>
            <a:off x="3860800" y="1968500"/>
            <a:ext cx="4470400" cy="28067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文版式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矩形 11"/>
          <p:cNvSpPr/>
          <p:nvPr/>
        </p:nvSpPr>
        <p:spPr>
          <a:xfrm>
            <a:off x="762000" y="3768957"/>
            <a:ext cx="4914914" cy="251754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任意多边形: 形状 12"/>
          <p:cNvSpPr/>
          <p:nvPr/>
        </p:nvSpPr>
        <p:spPr>
          <a:xfrm>
            <a:off x="997093" y="3153749"/>
            <a:ext cx="1439947" cy="143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  <a:moveTo>
                  <a:pt x="10800" y="1174"/>
                </a:moveTo>
                <a:cubicBezTo>
                  <a:pt x="5484" y="1174"/>
                  <a:pt x="1174" y="5484"/>
                  <a:pt x="1174" y="10800"/>
                </a:cubicBezTo>
                <a:cubicBezTo>
                  <a:pt x="1174" y="16116"/>
                  <a:pt x="5484" y="20426"/>
                  <a:pt x="10800" y="20426"/>
                </a:cubicBezTo>
                <a:cubicBezTo>
                  <a:pt x="16116" y="20426"/>
                  <a:pt x="20426" y="16116"/>
                  <a:pt x="20426" y="10800"/>
                </a:cubicBezTo>
                <a:cubicBezTo>
                  <a:pt x="20426" y="5484"/>
                  <a:pt x="16116" y="1174"/>
                  <a:pt x="10800" y="117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矩形 13"/>
          <p:cNvSpPr/>
          <p:nvPr/>
        </p:nvSpPr>
        <p:spPr>
          <a:xfrm>
            <a:off x="6502400" y="3768957"/>
            <a:ext cx="4914914" cy="2517543"/>
          </a:xfrm>
          <a:prstGeom prst="rect">
            <a:avLst/>
          </a:pr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任意多边形: 形状 14"/>
          <p:cNvSpPr/>
          <p:nvPr/>
        </p:nvSpPr>
        <p:spPr>
          <a:xfrm>
            <a:off x="6737494" y="3153749"/>
            <a:ext cx="1439946" cy="143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  <a:moveTo>
                  <a:pt x="10800" y="1174"/>
                </a:moveTo>
                <a:cubicBezTo>
                  <a:pt x="5484" y="1174"/>
                  <a:pt x="1174" y="5484"/>
                  <a:pt x="1174" y="10800"/>
                </a:cubicBezTo>
                <a:cubicBezTo>
                  <a:pt x="1174" y="16116"/>
                  <a:pt x="5484" y="20426"/>
                  <a:pt x="10800" y="20426"/>
                </a:cubicBezTo>
                <a:cubicBezTo>
                  <a:pt x="16116" y="20426"/>
                  <a:pt x="20426" y="16116"/>
                  <a:pt x="20426" y="10800"/>
                </a:cubicBezTo>
                <a:cubicBezTo>
                  <a:pt x="20426" y="5484"/>
                  <a:pt x="16116" y="1174"/>
                  <a:pt x="10800" y="117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点击此处输入标题"/>
          <p:cNvSpPr txBox="1">
            <a:spLocks noGrp="1"/>
          </p:cNvSpPr>
          <p:nvPr>
            <p:ph type="title" hasCustomPrompt="1"/>
          </p:nvPr>
        </p:nvSpPr>
        <p:spPr>
          <a:xfrm>
            <a:off x="678760" y="477156"/>
            <a:ext cx="5016647" cy="695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点击此处输入标题</a:t>
            </a:r>
          </a:p>
        </p:txBody>
      </p:sp>
      <p:sp>
        <p:nvSpPr>
          <p:cNvPr id="132" name="长方形 12"/>
          <p:cNvSpPr/>
          <p:nvPr/>
        </p:nvSpPr>
        <p:spPr>
          <a:xfrm>
            <a:off x="476251" y="482225"/>
            <a:ext cx="189795" cy="5952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图片占位符 8"/>
          <p:cNvSpPr>
            <a:spLocks noGrp="1"/>
          </p:cNvSpPr>
          <p:nvPr>
            <p:ph type="pic" sz="quarter" idx="21"/>
          </p:nvPr>
        </p:nvSpPr>
        <p:spPr>
          <a:xfrm>
            <a:off x="1075352" y="3232008"/>
            <a:ext cx="1283430" cy="12834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4" name="图片占位符 10"/>
          <p:cNvSpPr>
            <a:spLocks noGrp="1"/>
          </p:cNvSpPr>
          <p:nvPr>
            <p:ph type="pic" sz="quarter" idx="22"/>
          </p:nvPr>
        </p:nvSpPr>
        <p:spPr>
          <a:xfrm>
            <a:off x="6815752" y="3232008"/>
            <a:ext cx="1283430" cy="12834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5587053" y="0"/>
            <a:ext cx="660494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4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5648" y="0"/>
                </a:lnTo>
                <a:close/>
              </a:path>
            </a:pathLst>
          </a:custGeom>
          <a:solidFill>
            <a:srgbClr val="479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矩形 2"/>
          <p:cNvSpPr/>
          <p:nvPr/>
        </p:nvSpPr>
        <p:spPr>
          <a:xfrm>
            <a:off x="325701" y="431800"/>
            <a:ext cx="11540598" cy="599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标题文本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tiff"/><Relationship Id="rId3" Type="http://schemas.openxmlformats.org/officeDocument/2006/relationships/image" Target="../media/image116.tiff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tiff"/><Relationship Id="rId4" Type="http://schemas.openxmlformats.org/officeDocument/2006/relationships/image" Target="../media/image117.png"/><Relationship Id="rId9" Type="http://schemas.openxmlformats.org/officeDocument/2006/relationships/image" Target="../media/image12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db/journals/corr/corr2111.html#abs-2111-10952" TargetMode="External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hyperlink" Target="https://dblp.org/db/journals/corr/corr2201.html#abs-2201-06910" TargetMode="External"/><Relationship Id="rId4" Type="http://schemas.openxmlformats.org/officeDocument/2006/relationships/hyperlink" Target="https://dblp.org/db/journals/corr/corr2109.html#abs-2109-01652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db/conf/icml/icml2019.html#HoulsbyGJMLGAG1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组合 14"/>
          <p:cNvSpPr txBox="1"/>
          <p:nvPr/>
        </p:nvSpPr>
        <p:spPr>
          <a:xfrm>
            <a:off x="321308" y="960699"/>
            <a:ext cx="11540597" cy="300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5400" spc="3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sz="48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4800" b="1" dirty="0">
                <a:latin typeface="Times" pitchFamily="2" charset="0"/>
                <a:ea typeface="FangSong" panose="02010609060101010101" pitchFamily="49" charset="-122"/>
              </a:rPr>
              <a:t>NLP</a:t>
            </a:r>
            <a:r>
              <a:rPr lang="zh-CN" altLang="en-US" sz="48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  <a:p>
            <a:endParaRPr lang="en-US" sz="2000" dirty="0"/>
          </a:p>
          <a:p>
            <a:r>
              <a:rPr lang="en-US" altLang="zh-CN" sz="2000" b="1" dirty="0">
                <a:latin typeface="Times" pitchFamily="2" charset="0"/>
              </a:rPr>
              <a:t>Pre-trained Language Models and Advances in </a:t>
            </a:r>
          </a:p>
          <a:p>
            <a:r>
              <a:rPr lang="en-US" altLang="zh-CN" sz="2000" b="1" dirty="0">
                <a:latin typeface="Times" pitchFamily="2" charset="0"/>
              </a:rPr>
              <a:t>Natural Language Processing</a:t>
            </a:r>
            <a:endParaRPr lang="en-US" altLang="zh-CN" sz="3600" b="1" dirty="0">
              <a:latin typeface="Times" pitchFamily="2" charset="0"/>
            </a:endParaRPr>
          </a:p>
        </p:txBody>
      </p:sp>
      <p:sp>
        <p:nvSpPr>
          <p:cNvPr id="4" name="2021年8月16号">
            <a:extLst>
              <a:ext uri="{FF2B5EF4-FFF2-40B4-BE49-F238E27FC236}">
                <a16:creationId xmlns:a16="http://schemas.microsoft.com/office/drawing/2014/main" id="{76AD0AF4-41EA-6A59-DFF7-BBBB8C281604}"/>
              </a:ext>
            </a:extLst>
          </p:cNvPr>
          <p:cNvSpPr txBox="1"/>
          <p:nvPr/>
        </p:nvSpPr>
        <p:spPr>
          <a:xfrm>
            <a:off x="4687280" y="4247908"/>
            <a:ext cx="2623473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报告者：王嘉宁</a:t>
            </a:r>
            <a:endParaRPr lang="en-US" altLang="zh-CN" sz="2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2022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12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CN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09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38CC71-A200-0FD8-E6B2-BD681B867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29230" r="5387" b="29538"/>
          <a:stretch/>
        </p:blipFill>
        <p:spPr bwMode="auto">
          <a:xfrm>
            <a:off x="6812014" y="5522984"/>
            <a:ext cx="3950632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华东师范大学数据科学与工程学院">
            <a:extLst>
              <a:ext uri="{FF2B5EF4-FFF2-40B4-BE49-F238E27FC236}">
                <a16:creationId xmlns:a16="http://schemas.microsoft.com/office/drawing/2014/main" id="{2B7750AF-22EA-AE6E-09C4-30537945F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2170" r="10069" b="13395"/>
          <a:stretch/>
        </p:blipFill>
        <p:spPr bwMode="auto">
          <a:xfrm>
            <a:off x="10870943" y="5522983"/>
            <a:ext cx="846394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B15E76D-A5D4-7EC8-DFEA-EEBE04454304}"/>
              </a:ext>
            </a:extLst>
          </p:cNvPr>
          <p:cNvSpPr txBox="1"/>
          <p:nvPr/>
        </p:nvSpPr>
        <p:spPr>
          <a:xfrm>
            <a:off x="1602600" y="2971765"/>
            <a:ext cx="65943" cy="192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0DD93C-F7A6-05F4-3F9C-97ED36DE8FF4}"/>
              </a:ext>
            </a:extLst>
          </p:cNvPr>
          <p:cNvSpPr txBox="1"/>
          <p:nvPr/>
        </p:nvSpPr>
        <p:spPr>
          <a:xfrm>
            <a:off x="3832566" y="3801322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双向（掩码）语言模型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1E6A4DE-ED3B-1983-85CE-CCF24D321508}"/>
              </a:ext>
            </a:extLst>
          </p:cNvPr>
          <p:cNvSpPr txBox="1"/>
          <p:nvPr/>
        </p:nvSpPr>
        <p:spPr>
          <a:xfrm>
            <a:off x="1170048" y="3804899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单向（因果）语言模型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19D39D8-FC98-BA51-5A1E-776856CC3F6A}"/>
              </a:ext>
            </a:extLst>
          </p:cNvPr>
          <p:cNvSpPr txBox="1"/>
          <p:nvPr/>
        </p:nvSpPr>
        <p:spPr>
          <a:xfrm>
            <a:off x="8886569" y="3801322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端到端语言模型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E05DF0-CE7B-B3A5-835A-3D12E6359915}"/>
              </a:ext>
            </a:extLst>
          </p:cNvPr>
          <p:cNvSpPr txBox="1"/>
          <p:nvPr/>
        </p:nvSpPr>
        <p:spPr>
          <a:xfrm>
            <a:off x="3505200" y="4271242"/>
            <a:ext cx="31328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MT-DNN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ELECTRA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SpanBERT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RoBERTa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ERNIE-THU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ERNIE-Baidu-1.0/2.0/3.0</a:t>
            </a: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ALBERT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XLNet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DeBERTa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SpellBERT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MacBERT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CoLAKE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StructBERT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K-BERT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KEPLER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DKPLM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LayoutLM-V1/2/3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Longformer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Roformer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90B488-D7D8-AF5B-2CAE-E06063B7128C}"/>
              </a:ext>
            </a:extLst>
          </p:cNvPr>
          <p:cNvSpPr txBox="1"/>
          <p:nvPr/>
        </p:nvSpPr>
        <p:spPr>
          <a:xfrm>
            <a:off x="1577044" y="4272798"/>
            <a:ext cx="178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6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ELMO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SiATL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GPT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GPT-2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GPT-J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OPT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ChatGPT</a:t>
            </a:r>
            <a:endParaRPr kumimoji="1" lang="zh-CN" altLang="en-US" sz="1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F64096A-3742-0D29-4D46-8918A4D117D8}"/>
              </a:ext>
            </a:extLst>
          </p:cNvPr>
          <p:cNvSpPr txBox="1"/>
          <p:nvPr/>
        </p:nvSpPr>
        <p:spPr>
          <a:xfrm>
            <a:off x="8919334" y="4269221"/>
            <a:ext cx="174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BART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T5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MASS</a:t>
            </a:r>
            <a:endParaRPr kumimoji="1" lang="zh-CN" altLang="en-US" sz="1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3AF0FA-63BB-05F7-B42E-3E6C96D58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35" y="1350393"/>
            <a:ext cx="9617269" cy="224676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BACC13-9F2E-216A-D26A-98FD72B7B998}"/>
              </a:ext>
            </a:extLst>
          </p:cNvPr>
          <p:cNvSpPr txBox="1"/>
          <p:nvPr/>
        </p:nvSpPr>
        <p:spPr>
          <a:xfrm>
            <a:off x="6570427" y="3804899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混合自回归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285CD79-2C15-A39F-AA71-0CA98FE32B66}"/>
              </a:ext>
            </a:extLst>
          </p:cNvPr>
          <p:cNvSpPr txBox="1"/>
          <p:nvPr/>
        </p:nvSpPr>
        <p:spPr>
          <a:xfrm>
            <a:off x="6497537" y="4272798"/>
            <a:ext cx="19030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UniLM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GLM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M6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BiET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VLMo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Unixcoder</a:t>
            </a:r>
            <a:endParaRPr kumimoji="1" lang="zh-CN" altLang="en-US" sz="1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预训练语言模型基础知识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43271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预训练语言模型的架构</a:t>
            </a:r>
          </a:p>
        </p:txBody>
      </p:sp>
    </p:spTree>
    <p:extLst>
      <p:ext uri="{BB962C8B-B14F-4D97-AF65-F5344CB8AC3E}">
        <p14:creationId xmlns:p14="http://schemas.microsoft.com/office/powerpoint/2010/main" val="22685025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预训练语言模型基础知识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3867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经典的预训练模型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双向语言模型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BERT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27506DB-D8DB-C00E-E640-745670942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05" y="1401704"/>
            <a:ext cx="5016647" cy="20295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8D8658-F6FD-0368-7BD4-F4F560ABBDDB}"/>
              </a:ext>
            </a:extLst>
          </p:cNvPr>
          <p:cNvSpPr txBox="1"/>
          <p:nvPr/>
        </p:nvSpPr>
        <p:spPr>
          <a:xfrm>
            <a:off x="1989167" y="3429000"/>
            <a:ext cx="26507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Vanilla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BERT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（</a:t>
            </a: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Google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FB0E071-0D07-FBCA-E58A-D204E9034255}"/>
              </a:ext>
            </a:extLst>
          </p:cNvPr>
          <p:cNvSpPr txBox="1"/>
          <p:nvPr/>
        </p:nvSpPr>
        <p:spPr>
          <a:xfrm>
            <a:off x="0" y="6550223"/>
            <a:ext cx="921155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BERT: Pre-training of Deep Bidirectional Transformers for Language Understanding</a:t>
            </a:r>
            <a:r>
              <a:rPr lang="en-US" altLang="zh-CN" sz="1400" dirty="0">
                <a:latin typeface="Times" pitchFamily="2" charset="0"/>
              </a:rPr>
              <a:t> (NAACL2019)</a:t>
            </a:r>
            <a:endParaRPr lang="zh-CN" altLang="en-US" sz="1400" dirty="0">
              <a:latin typeface="Times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99859DF-8713-5CB4-824E-30C61001D4AF}"/>
              </a:ext>
            </a:extLst>
          </p:cNvPr>
          <p:cNvSpPr txBox="1"/>
          <p:nvPr/>
        </p:nvSpPr>
        <p:spPr>
          <a:xfrm>
            <a:off x="7114378" y="2496957"/>
            <a:ext cx="4009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Masked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Language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Modeling &amp; Dynamic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Masking</a:t>
            </a:r>
            <a:endParaRPr kumimoji="1" lang="zh-CN" altLang="en-US" sz="1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CCCAED7-6303-3864-B45E-5A0F87000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344" y="1025085"/>
            <a:ext cx="4654356" cy="14420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326859A-A6E3-8A3F-DD0D-6E3DFFF5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022" y="2904244"/>
            <a:ext cx="4191000" cy="3175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E5055B9-41C2-83A5-D712-B8AA3A6D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74" y="3953756"/>
            <a:ext cx="7460852" cy="233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2CF5111-45DE-E298-0411-589353E6C111}"/>
              </a:ext>
            </a:extLst>
          </p:cNvPr>
          <p:cNvSpPr txBox="1"/>
          <p:nvPr/>
        </p:nvSpPr>
        <p:spPr>
          <a:xfrm>
            <a:off x="8588306" y="3343331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预训练任务</a:t>
            </a:r>
          </a:p>
        </p:txBody>
      </p:sp>
    </p:spTree>
    <p:extLst>
      <p:ext uri="{BB962C8B-B14F-4D97-AF65-F5344CB8AC3E}">
        <p14:creationId xmlns:p14="http://schemas.microsoft.com/office/powerpoint/2010/main" val="13357967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预训练语言模型基础知识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2489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经典的预训练模型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单向语言模型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GPT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14E06A-1A0F-2898-93BD-C80C3C72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83" y="1403674"/>
            <a:ext cx="5084840" cy="208178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7376FD9-3557-7ADE-AB0F-9F1DD0949F16}"/>
              </a:ext>
            </a:extLst>
          </p:cNvPr>
          <p:cNvSpPr txBox="1"/>
          <p:nvPr/>
        </p:nvSpPr>
        <p:spPr>
          <a:xfrm>
            <a:off x="2119521" y="3498611"/>
            <a:ext cx="18812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GPT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（</a:t>
            </a: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Open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AI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499C1E2-4AB9-9BBA-16AC-BDF7ABA07286}"/>
              </a:ext>
            </a:extLst>
          </p:cNvPr>
          <p:cNvSpPr txBox="1"/>
          <p:nvPr/>
        </p:nvSpPr>
        <p:spPr>
          <a:xfrm>
            <a:off x="2043" y="6599731"/>
            <a:ext cx="610985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b="0" i="0" dirty="0">
                <a:solidFill>
                  <a:srgbClr val="121212"/>
                </a:solidFill>
                <a:effectLst/>
                <a:latin typeface="Times" pitchFamily="2" charset="0"/>
              </a:rPr>
              <a:t>Improving Language Understanding by Generative Pre-Training (2019)</a:t>
            </a:r>
            <a:endParaRPr lang="zh-CN" altLang="en-US" sz="1400" dirty="0">
              <a:latin typeface="Times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DAD138A-6218-553B-AA82-BAC3682F7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23" y="4087459"/>
            <a:ext cx="4696799" cy="8164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A4F800A-0543-3956-EF11-0CD80EB8E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388" y="5378551"/>
            <a:ext cx="3581400" cy="3429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27BE268-7887-BFB3-C34B-68CD94685675}"/>
              </a:ext>
            </a:extLst>
          </p:cNvPr>
          <p:cNvSpPr txBox="1"/>
          <p:nvPr/>
        </p:nvSpPr>
        <p:spPr>
          <a:xfrm>
            <a:off x="1790258" y="5027369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Auto-regressive Generation</a:t>
            </a:r>
            <a:endParaRPr kumimoji="1" lang="zh-CN" altLang="en-US" sz="1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0320E71-078C-5595-72CD-65D6DBC62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202" y="1031592"/>
            <a:ext cx="6644798" cy="47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02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预训练语言模型基础知识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8628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经典的预训练模型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混合自回归模型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UniLM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1CEB69-BBA3-9050-3D82-84859F626221}"/>
              </a:ext>
            </a:extLst>
          </p:cNvPr>
          <p:cNvSpPr txBox="1"/>
          <p:nvPr/>
        </p:nvSpPr>
        <p:spPr>
          <a:xfrm>
            <a:off x="0" y="6550223"/>
            <a:ext cx="831272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Unified Language Model Pre-training for Natural Language Understanding and Generation</a:t>
            </a:r>
            <a:r>
              <a:rPr lang="zh-CN" altLang="en-US" sz="1400" dirty="0">
                <a:latin typeface="Times" pitchFamily="2" charset="0"/>
              </a:rPr>
              <a:t>（</a:t>
            </a:r>
            <a:r>
              <a:rPr lang="en-US" altLang="zh-CN" sz="1400" dirty="0">
                <a:latin typeface="Times" pitchFamily="2" charset="0"/>
              </a:rPr>
              <a:t>NIPS2019</a:t>
            </a:r>
            <a:r>
              <a:rPr lang="zh-CN" altLang="en-US" sz="1400" dirty="0">
                <a:latin typeface="Times" pitchFamily="2" charset="0"/>
              </a:rPr>
              <a:t>）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9B290A1-1F81-8A2E-3D4B-44DA6FAF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98" y="1396501"/>
            <a:ext cx="5990547" cy="433747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EE9FBFA-32F2-7C51-F3E8-B7F593EB15FD}"/>
              </a:ext>
            </a:extLst>
          </p:cNvPr>
          <p:cNvSpPr txBox="1"/>
          <p:nvPr/>
        </p:nvSpPr>
        <p:spPr>
          <a:xfrm>
            <a:off x="5017500" y="5838782"/>
            <a:ext cx="21569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UniLM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Microsoft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20135711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预训练语言模型基础知识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1607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经典的预训练模型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端到端模型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BART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FF59E65-E1ED-C178-2E2F-2428C1FA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2" y="2095252"/>
            <a:ext cx="4744638" cy="10648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A45105B-A8C7-F502-0385-3E021D394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04" y="4443248"/>
            <a:ext cx="3669991" cy="102657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389C10C-C93F-A8E6-05AE-7BD776F9F200}"/>
              </a:ext>
            </a:extLst>
          </p:cNvPr>
          <p:cNvSpPr txBox="1"/>
          <p:nvPr/>
        </p:nvSpPr>
        <p:spPr>
          <a:xfrm>
            <a:off x="1523659" y="3328572"/>
            <a:ext cx="24583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altLang="zh-CN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BART</a:t>
            </a:r>
            <a:r>
              <a:rPr lang="zh-CN" altLang="en-US" dirty="0">
                <a:latin typeface="Times" pitchFamily="2" charset="0"/>
              </a:rPr>
              <a:t>（</a:t>
            </a:r>
            <a:r>
              <a:rPr lang="en" altLang="zh-CN" dirty="0">
                <a:latin typeface="Times" pitchFamily="2" charset="0"/>
              </a:rPr>
              <a:t>Facebook AI</a:t>
            </a:r>
            <a:r>
              <a:rPr lang="zh-CN" altLang="en-US" dirty="0">
                <a:latin typeface="Times" pitchFamily="2" charset="0"/>
              </a:rPr>
              <a:t>）</a:t>
            </a:r>
            <a:endParaRPr kumimoji="0" lang="zh-CN" altLang="en-US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87D8FA-C88F-C66E-6DE1-DE2E6B5E1C70}"/>
              </a:ext>
            </a:extLst>
          </p:cNvPr>
          <p:cNvSpPr txBox="1"/>
          <p:nvPr/>
        </p:nvSpPr>
        <p:spPr>
          <a:xfrm>
            <a:off x="0" y="6550223"/>
            <a:ext cx="1025032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BART: Denoising Sequence-to-Sequence Pre-training for Natural Language Generation, Translation, and Comprehension (ACL2020)</a:t>
            </a:r>
            <a:endParaRPr lang="zh-CN" altLang="en-US" sz="1400" dirty="0">
              <a:latin typeface="Times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12087F8-227E-9F65-9E0B-B7EAC1F48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7"/>
          <a:stretch/>
        </p:blipFill>
        <p:spPr bwMode="auto">
          <a:xfrm>
            <a:off x="5664980" y="1646750"/>
            <a:ext cx="5975084" cy="369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74ED8ED-4531-8A55-6172-92403826BF1E}"/>
              </a:ext>
            </a:extLst>
          </p:cNvPr>
          <p:cNvSpPr txBox="1"/>
          <p:nvPr/>
        </p:nvSpPr>
        <p:spPr>
          <a:xfrm>
            <a:off x="7253415" y="5368965"/>
            <a:ext cx="35804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BART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与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BERT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、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GPT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的区别与联系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CDDFC9-8DA9-9335-62A0-9AC3FF6915A2}"/>
              </a:ext>
            </a:extLst>
          </p:cNvPr>
          <p:cNvSpPr txBox="1"/>
          <p:nvPr/>
        </p:nvSpPr>
        <p:spPr>
          <a:xfrm>
            <a:off x="2051952" y="5654117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预训练任务</a:t>
            </a:r>
          </a:p>
        </p:txBody>
      </p:sp>
    </p:spTree>
    <p:extLst>
      <p:ext uri="{BB962C8B-B14F-4D97-AF65-F5344CB8AC3E}">
        <p14:creationId xmlns:p14="http://schemas.microsoft.com/office/powerpoint/2010/main" val="35350628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690244" y="890387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预训练语言模型发展史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58584" y="1826303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2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690244" y="1858757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预训练语言模型基础知识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9" name="成组"/>
          <p:cNvGrpSpPr/>
          <p:nvPr/>
        </p:nvGrpSpPr>
        <p:grpSpPr>
          <a:xfrm>
            <a:off x="758584" y="890387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1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58584" y="2766676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/>
                  </a:solidFill>
                </a:rPr>
                <a:t>3</a:t>
              </a:r>
              <a:endParaRPr dirty="0">
                <a:solidFill>
                  <a:schemeClr val="bg2"/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690244" y="279913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/>
                </a:solidFill>
              </a:rPr>
              <a:t>预训练模型的优化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690244" y="3705172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多模态预训练模型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58584" y="4641088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690244" y="4673542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预训练语言模型的调优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58584" y="3705172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6" name="成组">
            <a:extLst>
              <a:ext uri="{FF2B5EF4-FFF2-40B4-BE49-F238E27FC236}">
                <a16:creationId xmlns:a16="http://schemas.microsoft.com/office/drawing/2014/main" id="{406F376A-8988-C6FA-350D-E3533A6D7ACE}"/>
              </a:ext>
            </a:extLst>
          </p:cNvPr>
          <p:cNvGrpSpPr/>
          <p:nvPr/>
        </p:nvGrpSpPr>
        <p:grpSpPr>
          <a:xfrm>
            <a:off x="758584" y="5581461"/>
            <a:ext cx="624012" cy="510541"/>
            <a:chOff x="0" y="0"/>
            <a:chExt cx="624010" cy="510539"/>
          </a:xfrm>
        </p:grpSpPr>
        <p:sp>
          <p:nvSpPr>
            <p:cNvPr id="27" name="正方形">
              <a:extLst>
                <a:ext uri="{FF2B5EF4-FFF2-40B4-BE49-F238E27FC236}">
                  <a16:creationId xmlns:a16="http://schemas.microsoft.com/office/drawing/2014/main" id="{2FC87233-1A56-8E9A-BDE4-748104534189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02">
              <a:extLst>
                <a:ext uri="{FF2B5EF4-FFF2-40B4-BE49-F238E27FC236}">
                  <a16:creationId xmlns:a16="http://schemas.microsoft.com/office/drawing/2014/main" id="{BE5161D4-C146-F49B-76AC-1CD503F93F52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6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9" name="文本框 30">
            <a:extLst>
              <a:ext uri="{FF2B5EF4-FFF2-40B4-BE49-F238E27FC236}">
                <a16:creationId xmlns:a16="http://schemas.microsoft.com/office/drawing/2014/main" id="{7E5A25DE-9D1F-D7CF-9F9B-D2E005DB98A6}"/>
              </a:ext>
            </a:extLst>
          </p:cNvPr>
          <p:cNvSpPr txBox="1"/>
          <p:nvPr/>
        </p:nvSpPr>
        <p:spPr>
          <a:xfrm>
            <a:off x="1690244" y="561391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开源软件与应用服务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33A20F7-8903-5DC8-F8EB-25A688FCFD36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NLP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</p:txBody>
      </p:sp>
    </p:spTree>
    <p:extLst>
      <p:ext uri="{BB962C8B-B14F-4D97-AF65-F5344CB8AC3E}">
        <p14:creationId xmlns:p14="http://schemas.microsoft.com/office/powerpoint/2010/main" val="1532651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979D653F-2287-5AE2-12F5-48CD09A5FB6A}"/>
              </a:ext>
            </a:extLst>
          </p:cNvPr>
          <p:cNvSpPr/>
          <p:nvPr/>
        </p:nvSpPr>
        <p:spPr>
          <a:xfrm>
            <a:off x="625050" y="3966634"/>
            <a:ext cx="6561564" cy="2160000"/>
          </a:xfrm>
          <a:prstGeom prst="roundRect">
            <a:avLst/>
          </a:prstGeom>
          <a:solidFill>
            <a:srgbClr val="FFFFFF"/>
          </a:solidFill>
          <a:ln w="15875" cap="flat">
            <a:solidFill>
              <a:schemeClr val="accent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7FCE07F-D9AA-CC7F-5988-4B917A76E02E}"/>
              </a:ext>
            </a:extLst>
          </p:cNvPr>
          <p:cNvSpPr/>
          <p:nvPr/>
        </p:nvSpPr>
        <p:spPr>
          <a:xfrm>
            <a:off x="625050" y="1865181"/>
            <a:ext cx="6561564" cy="1563819"/>
          </a:xfrm>
          <a:prstGeom prst="roundRect">
            <a:avLst/>
          </a:prstGeom>
          <a:solidFill>
            <a:srgbClr val="FFFFFF"/>
          </a:solidFill>
          <a:ln w="15875" cap="flat">
            <a:solidFill>
              <a:schemeClr val="accent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5222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超大规模训练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1AD272-A1F3-A166-CACC-5F28BC0D0698}"/>
              </a:ext>
            </a:extLst>
          </p:cNvPr>
          <p:cNvSpPr txBox="1"/>
          <p:nvPr/>
        </p:nvSpPr>
        <p:spPr>
          <a:xfrm>
            <a:off x="625049" y="1496120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超大规模数据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370929-D1FE-3ECE-024B-D6B1FA6FDC35}"/>
              </a:ext>
            </a:extLst>
          </p:cNvPr>
          <p:cNvSpPr txBox="1"/>
          <p:nvPr/>
        </p:nvSpPr>
        <p:spPr>
          <a:xfrm>
            <a:off x="840204" y="1934221"/>
            <a:ext cx="609600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大规模高质量语料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英文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领域：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en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Wikipedia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" altLang="zh-CN" dirty="0" err="1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BookCorpus</a:t>
            </a:r>
            <a:r>
              <a:rPr lang="zh-CN" altLang="e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CC-News</a:t>
            </a:r>
            <a:r>
              <a:rPr lang="zh-CN" altLang="e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" altLang="zh-CN" dirty="0" err="1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OpenWebText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lang="en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中文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领域：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百度百科、维基百科（中文）、千言、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wudao2.0</a:t>
            </a:r>
            <a:endParaRPr lang="zh-CN" altLang="en-US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256D9D-A7B9-4A5E-C6EF-C30C98835E59}"/>
              </a:ext>
            </a:extLst>
          </p:cNvPr>
          <p:cNvSpPr txBox="1"/>
          <p:nvPr/>
        </p:nvSpPr>
        <p:spPr>
          <a:xfrm>
            <a:off x="625049" y="3518529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超大规模参数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E187315-2AF8-695A-3F7B-FACF234AA7AD}"/>
              </a:ext>
            </a:extLst>
          </p:cNvPr>
          <p:cNvSpPr txBox="1"/>
          <p:nvPr/>
        </p:nvSpPr>
        <p:spPr>
          <a:xfrm>
            <a:off x="840204" y="4093222"/>
            <a:ext cx="6096000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模型架构加深加宽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BERT/</a:t>
            </a:r>
            <a:r>
              <a:rPr lang="en-US" altLang="zh-CN" dirty="0" err="1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RoBERTa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-large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770M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Erlangshen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1.3B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Nezha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4B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175B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M6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1000B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Switch-Transformer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1600B</a:t>
            </a: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4076A75-F720-A38E-97F2-CE716636E50F}"/>
              </a:ext>
            </a:extLst>
          </p:cNvPr>
          <p:cNvSpPr/>
          <p:nvPr/>
        </p:nvSpPr>
        <p:spPr>
          <a:xfrm>
            <a:off x="7824788" y="1865179"/>
            <a:ext cx="4133850" cy="3600000"/>
          </a:xfrm>
          <a:prstGeom prst="roundRect">
            <a:avLst>
              <a:gd name="adj" fmla="val 7241"/>
            </a:avLst>
          </a:prstGeom>
          <a:solidFill>
            <a:srgbClr val="FFFFFF"/>
          </a:solidFill>
          <a:ln w="15875" cap="flat">
            <a:solidFill>
              <a:schemeClr val="accent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40B83F1-5A2B-6540-18F4-E7368197AC15}"/>
              </a:ext>
            </a:extLst>
          </p:cNvPr>
          <p:cNvSpPr txBox="1"/>
          <p:nvPr/>
        </p:nvSpPr>
        <p:spPr>
          <a:xfrm>
            <a:off x="7824788" y="1499432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超大规模算力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E8A7516-0822-3D3D-9E0E-3B1FA8012AF1}"/>
              </a:ext>
            </a:extLst>
          </p:cNvPr>
          <p:cNvSpPr txBox="1"/>
          <p:nvPr/>
        </p:nvSpPr>
        <p:spPr>
          <a:xfrm>
            <a:off x="8039942" y="1977085"/>
            <a:ext cx="3527008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大规模分布式深度学习训练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混合精度</a:t>
            </a: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FP16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MOE</a:t>
            </a:r>
            <a:r>
              <a:rPr lang="zh-CN" altLang="en-US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训练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 err="1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ZeRO</a:t>
            </a:r>
            <a:r>
              <a:rPr lang="en" altLang="zh-CN" dirty="0">
                <a:solidFill>
                  <a:schemeClr val="tx1"/>
                </a:solidFill>
                <a:latin typeface="Times" pitchFamily="2" charset="0"/>
                <a:ea typeface="FangSong" panose="02010609060101010101" pitchFamily="49" charset="-122"/>
              </a:rPr>
              <a:t>-Offload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 err="1">
                <a:latin typeface="Times" pitchFamily="2" charset="0"/>
                <a:ea typeface="FangSong" panose="02010609060101010101" pitchFamily="49" charset="-122"/>
              </a:rPr>
              <a:t>Deepspeed</a:t>
            </a:r>
            <a:r>
              <a:rPr lang="zh-CN" altLang="en" dirty="0">
                <a:latin typeface="Times" pitchFamily="2" charset="0"/>
                <a:ea typeface="FangSong" panose="02010609060101010101" pitchFamily="49" charset="-122"/>
              </a:rPr>
              <a:t>分布式</a:t>
            </a:r>
            <a:endParaRPr lang="en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Megatron</a:t>
            </a:r>
            <a:endParaRPr lang="en-US" altLang="zh-CN" dirty="0">
              <a:solidFill>
                <a:schemeClr val="tx1"/>
              </a:solidFill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67336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239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超大规模训练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超大规模数据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2583DB7-131C-A06F-A190-A17FF3809BB0}"/>
              </a:ext>
            </a:extLst>
          </p:cNvPr>
          <p:cNvSpPr txBox="1"/>
          <p:nvPr/>
        </p:nvSpPr>
        <p:spPr>
          <a:xfrm>
            <a:off x="401188" y="5052597"/>
            <a:ext cx="669670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优化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1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：增加数据量、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batch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size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、迭代次数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优化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2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：在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pre-training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预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fine-tuning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之间增加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continual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pre-training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Trick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：使用梯度累积来增大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batch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size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缺陷：难以获得高质量语料，对低资源语言不友好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102D86-9763-8014-2669-D65CCEA0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88" y="1635458"/>
            <a:ext cx="5853838" cy="28046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DF9C1A-E251-3380-A8FD-1B1868C48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861" y="1159074"/>
            <a:ext cx="3919913" cy="370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63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239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超大规模训练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超大规模参数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2583DB7-131C-A06F-A190-A17FF3809BB0}"/>
              </a:ext>
            </a:extLst>
          </p:cNvPr>
          <p:cNvSpPr txBox="1"/>
          <p:nvPr/>
        </p:nvSpPr>
        <p:spPr>
          <a:xfrm>
            <a:off x="458967" y="5471665"/>
            <a:ext cx="448455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优化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3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：增加网络深度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/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宽度，提高参数量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缺陷：昂贵的计算和时间成本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F764BB-954D-D963-6A8B-B9D60FB6C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3" y="1348124"/>
            <a:ext cx="7038849" cy="39095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58CD985-361E-52CE-68BE-48BBA13E4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122" y="1266396"/>
            <a:ext cx="4371377" cy="39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028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239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超大规模训练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超大规模算力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2583DB7-131C-A06F-A190-A17FF3809BB0}"/>
              </a:ext>
            </a:extLst>
          </p:cNvPr>
          <p:cNvSpPr txBox="1"/>
          <p:nvPr/>
        </p:nvSpPr>
        <p:spPr>
          <a:xfrm>
            <a:off x="458967" y="5765931"/>
            <a:ext cx="539788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优化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4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：使用混合精度训练，减少内存、加快通信、提高效率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缺陷：存在数据溢出问题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026" name="Picture 2" descr="全网最全-混合精度训练原理">
            <a:extLst>
              <a:ext uri="{FF2B5EF4-FFF2-40B4-BE49-F238E27FC236}">
                <a16:creationId xmlns:a16="http://schemas.microsoft.com/office/drawing/2014/main" id="{81206900-CCAE-D706-866C-99210D5A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7" y="1328911"/>
            <a:ext cx="6004241" cy="15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6638E1A-5DC1-BE26-591D-59E4675FA7D5}"/>
              </a:ext>
            </a:extLst>
          </p:cNvPr>
          <p:cNvSpPr txBox="1"/>
          <p:nvPr/>
        </p:nvSpPr>
        <p:spPr>
          <a:xfrm>
            <a:off x="1260136" y="2992257"/>
            <a:ext cx="41767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混合精度训练（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Mixed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Precision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, FP-16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62957A-1EA6-1130-4CCC-6F3876D4E5A1}"/>
              </a:ext>
            </a:extLst>
          </p:cNvPr>
          <p:cNvSpPr txBox="1"/>
          <p:nvPr/>
        </p:nvSpPr>
        <p:spPr>
          <a:xfrm>
            <a:off x="640485" y="5314298"/>
            <a:ext cx="51065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动态混合精度（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Automatic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Mixed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Precision, AMP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1F99319-8326-7A82-C5F1-669A9091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00" y="3429000"/>
            <a:ext cx="6609578" cy="17449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6E2E6B0-A110-3961-69E5-AEE4B807B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400" y="0"/>
            <a:ext cx="5137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721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284A0A-7F3B-3BE4-BA71-2E7BF2B8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374" y="1908416"/>
            <a:ext cx="5637962" cy="30411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C303E1-D027-7942-A17B-FFE9F0338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2" y="1243505"/>
            <a:ext cx="4865081" cy="14996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BF3F50-388D-E2E6-DBE8-72E15166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1" y="3169817"/>
            <a:ext cx="4656423" cy="2690377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626AE4BE-3881-72F0-A6DD-D036537F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en-US" altLang="zh-CN" sz="2400" dirty="0" err="1"/>
              <a:t>ChatGPT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6032974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239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超大规模训练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超大规模算力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638E1A-5DC1-BE26-591D-59E4675FA7D5}"/>
              </a:ext>
            </a:extLst>
          </p:cNvPr>
          <p:cNvSpPr txBox="1"/>
          <p:nvPr/>
        </p:nvSpPr>
        <p:spPr>
          <a:xfrm>
            <a:off x="359302" y="4764789"/>
            <a:ext cx="42857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混合专家训练（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Mixed-of-Experts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MoE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482C9C-3E0F-F09C-F2B1-A7026D759B16}"/>
              </a:ext>
            </a:extLst>
          </p:cNvPr>
          <p:cNvSpPr txBox="1"/>
          <p:nvPr/>
        </p:nvSpPr>
        <p:spPr>
          <a:xfrm>
            <a:off x="33392" y="6334780"/>
            <a:ext cx="826159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" altLang="zh-CN" sz="1400" i="0" dirty="0">
                <a:solidFill>
                  <a:srgbClr val="121212"/>
                </a:solidFill>
                <a:effectLst/>
                <a:latin typeface="Times" pitchFamily="2" charset="0"/>
              </a:rPr>
              <a:t>Switch Transformers: Scaling to Trillion Parameter Models with Simple and Efficient Sparsity</a:t>
            </a:r>
            <a:r>
              <a:rPr lang="zh-CN" altLang="en-US" sz="1400" i="0" dirty="0">
                <a:solidFill>
                  <a:srgbClr val="121212"/>
                </a:solidFill>
                <a:effectLst/>
                <a:latin typeface="Times" pitchFamily="2" charset="0"/>
              </a:rPr>
              <a:t>（</a:t>
            </a:r>
            <a:r>
              <a:rPr lang="en-US" altLang="zh-CN" sz="1400" i="0" dirty="0">
                <a:solidFill>
                  <a:srgbClr val="121212"/>
                </a:solidFill>
                <a:effectLst/>
                <a:latin typeface="Times" pitchFamily="2" charset="0"/>
              </a:rPr>
              <a:t>2021</a:t>
            </a:r>
            <a:r>
              <a:rPr lang="zh-CN" altLang="en-US" sz="1400" i="0" dirty="0">
                <a:solidFill>
                  <a:srgbClr val="121212"/>
                </a:solidFill>
                <a:effectLst/>
                <a:latin typeface="Times" pitchFamily="2" charset="0"/>
              </a:rPr>
              <a:t>）</a:t>
            </a:r>
            <a:endParaRPr lang="en-US" altLang="zh-CN" sz="1400" i="0" dirty="0">
              <a:solidFill>
                <a:srgbClr val="121212"/>
              </a:solidFill>
              <a:effectLst/>
              <a:latin typeface="Times" pitchFamily="2" charset="0"/>
            </a:endParaRPr>
          </a:p>
          <a:p>
            <a:r>
              <a:rPr lang="en" altLang="zh-CN" sz="1400" dirty="0" err="1">
                <a:solidFill>
                  <a:srgbClr val="121212"/>
                </a:solidFill>
                <a:latin typeface="Times" pitchFamily="2" charset="0"/>
              </a:rPr>
              <a:t>GLaM</a:t>
            </a:r>
            <a:r>
              <a:rPr lang="en" altLang="zh-CN" sz="1400" dirty="0">
                <a:solidFill>
                  <a:srgbClr val="121212"/>
                </a:solidFill>
                <a:latin typeface="Times" pitchFamily="2" charset="0"/>
              </a:rPr>
              <a:t>- Efficient Scaling of Language Models with Mixture-of-Experts </a:t>
            </a:r>
            <a:r>
              <a:rPr lang="zh-CN" altLang="en" sz="1400" dirty="0">
                <a:solidFill>
                  <a:srgbClr val="121212"/>
                </a:solidFill>
                <a:latin typeface="Times" pitchFamily="2" charset="0"/>
              </a:rPr>
              <a:t>（</a:t>
            </a:r>
            <a:r>
              <a:rPr lang="en" altLang="zh-CN" sz="1400" dirty="0">
                <a:solidFill>
                  <a:srgbClr val="121212"/>
                </a:solidFill>
                <a:latin typeface="Times" pitchFamily="2" charset="0"/>
              </a:rPr>
              <a:t>ICML2022</a:t>
            </a:r>
            <a:r>
              <a:rPr lang="zh-CN" altLang="en" sz="1400" dirty="0">
                <a:solidFill>
                  <a:srgbClr val="121212"/>
                </a:solidFill>
                <a:latin typeface="Times" pitchFamily="2" charset="0"/>
              </a:rPr>
              <a:t>）</a:t>
            </a:r>
            <a:endParaRPr lang="en" altLang="zh-CN" sz="1400" i="0" dirty="0">
              <a:solidFill>
                <a:srgbClr val="121212"/>
              </a:solidFill>
              <a:effectLst/>
              <a:latin typeface="Times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622A95-53B7-5221-FBE0-C75F3C617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3077" r="17342" b="2770"/>
          <a:stretch/>
        </p:blipFill>
        <p:spPr bwMode="auto">
          <a:xfrm>
            <a:off x="589743" y="1263732"/>
            <a:ext cx="3323985" cy="344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540A1E-A239-DDA5-9515-547534858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675" y="553591"/>
            <a:ext cx="7152347" cy="40248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34760D9-28B5-BFB0-53A7-B8BF60B499A8}"/>
              </a:ext>
            </a:extLst>
          </p:cNvPr>
          <p:cNvSpPr txBox="1"/>
          <p:nvPr/>
        </p:nvSpPr>
        <p:spPr>
          <a:xfrm>
            <a:off x="8042849" y="4704940"/>
            <a:ext cx="19646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Switch-Transformer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63A671-BF35-9E7D-D8D2-09142599B50E}"/>
              </a:ext>
            </a:extLst>
          </p:cNvPr>
          <p:cNvSpPr txBox="1"/>
          <p:nvPr/>
        </p:nvSpPr>
        <p:spPr>
          <a:xfrm>
            <a:off x="33392" y="5284961"/>
            <a:ext cx="539788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优化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5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：借助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MoE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训练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Transformer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，通过路由选择策略对部分路由参数训练，显式增加参数的同时，避免全局参数梯度计算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065095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239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超大规模训练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超大规模算力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638E1A-5DC1-BE26-591D-59E4675FA7D5}"/>
              </a:ext>
            </a:extLst>
          </p:cNvPr>
          <p:cNvSpPr txBox="1"/>
          <p:nvPr/>
        </p:nvSpPr>
        <p:spPr>
          <a:xfrm>
            <a:off x="1417284" y="4475277"/>
            <a:ext cx="21698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模型并行与数据并行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482C9C-3E0F-F09C-F2B1-A7026D759B16}"/>
              </a:ext>
            </a:extLst>
          </p:cNvPr>
          <p:cNvSpPr txBox="1"/>
          <p:nvPr/>
        </p:nvSpPr>
        <p:spPr>
          <a:xfrm>
            <a:off x="33392" y="6334780"/>
            <a:ext cx="826159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solidFill>
                  <a:srgbClr val="121212"/>
                </a:solidFill>
                <a:latin typeface="Times" pitchFamily="2" charset="0"/>
              </a:rPr>
              <a:t>https://</a:t>
            </a:r>
            <a:r>
              <a:rPr lang="en" altLang="zh-CN" sz="1400" dirty="0" err="1">
                <a:solidFill>
                  <a:srgbClr val="121212"/>
                </a:solidFill>
                <a:latin typeface="Times" pitchFamily="2" charset="0"/>
              </a:rPr>
              <a:t>zhuanlan.zhihu.com</a:t>
            </a:r>
            <a:r>
              <a:rPr lang="en" altLang="zh-CN" sz="1400" dirty="0">
                <a:solidFill>
                  <a:srgbClr val="121212"/>
                </a:solidFill>
                <a:latin typeface="Times" pitchFamily="2" charset="0"/>
              </a:rPr>
              <a:t>/p/414773915</a:t>
            </a:r>
            <a:endParaRPr lang="en" altLang="zh-CN" sz="1400" i="0" dirty="0">
              <a:solidFill>
                <a:srgbClr val="121212"/>
              </a:solidFill>
              <a:effectLst/>
              <a:latin typeface="Times" pitchFamily="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63A671-BF35-9E7D-D8D2-09142599B50E}"/>
              </a:ext>
            </a:extLst>
          </p:cNvPr>
          <p:cNvSpPr txBox="1"/>
          <p:nvPr/>
        </p:nvSpPr>
        <p:spPr>
          <a:xfrm>
            <a:off x="33392" y="5284961"/>
            <a:ext cx="539788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优化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6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：通过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3D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并行，同时实现高内存效率和高计算效率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3074" name="Picture 2" descr="在这里插入图片描述">
            <a:extLst>
              <a:ext uri="{FF2B5EF4-FFF2-40B4-BE49-F238E27FC236}">
                <a16:creationId xmlns:a16="http://schemas.microsoft.com/office/drawing/2014/main" id="{8CC23BE9-8C67-C612-7EF4-8EA39A12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6" y="1476844"/>
            <a:ext cx="4796419" cy="28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1B0117-AE6F-C296-C8FC-F3A5FC40B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51" y="1112756"/>
            <a:ext cx="6004166" cy="34391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4F32C47-34C0-A003-1C71-462764A05D61}"/>
              </a:ext>
            </a:extLst>
          </p:cNvPr>
          <p:cNvSpPr txBox="1"/>
          <p:nvPr/>
        </p:nvSpPr>
        <p:spPr>
          <a:xfrm>
            <a:off x="7421348" y="4551942"/>
            <a:ext cx="304346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 err="1">
                <a:latin typeface="Times" pitchFamily="2" charset="0"/>
                <a:ea typeface="FangSong" panose="02010609060101010101" pitchFamily="49" charset="-122"/>
              </a:rPr>
              <a:t>DeepSpeed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+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ZeRO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——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3D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并行</a:t>
            </a:r>
          </a:p>
        </p:txBody>
      </p:sp>
    </p:spTree>
    <p:extLst>
      <p:ext uri="{BB962C8B-B14F-4D97-AF65-F5344CB8AC3E}">
        <p14:creationId xmlns:p14="http://schemas.microsoft.com/office/powerpoint/2010/main" val="26485598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239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超大规模训练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超大规模算力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638E1A-5DC1-BE26-591D-59E4675FA7D5}"/>
              </a:ext>
            </a:extLst>
          </p:cNvPr>
          <p:cNvSpPr txBox="1"/>
          <p:nvPr/>
        </p:nvSpPr>
        <p:spPr>
          <a:xfrm>
            <a:off x="4652280" y="4946913"/>
            <a:ext cx="40677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威震天（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NVIDIA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</a:t>
            </a: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egatron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）模型并行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482C9C-3E0F-F09C-F2B1-A7026D759B16}"/>
              </a:ext>
            </a:extLst>
          </p:cNvPr>
          <p:cNvSpPr txBox="1"/>
          <p:nvPr/>
        </p:nvSpPr>
        <p:spPr>
          <a:xfrm>
            <a:off x="33392" y="6455022"/>
            <a:ext cx="826159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Megatron-LM: Training Multi-Billion Parameter Language Models Using Model Parallelism</a:t>
            </a:r>
            <a:r>
              <a:rPr lang="zh-CN" altLang="en-US" sz="1400" dirty="0">
                <a:latin typeface="Times" pitchFamily="2" charset="0"/>
              </a:rPr>
              <a:t>（</a:t>
            </a:r>
            <a:r>
              <a:rPr lang="en-US" altLang="zh-CN" sz="1400" dirty="0">
                <a:latin typeface="Times" pitchFamily="2" charset="0"/>
              </a:rPr>
              <a:t>2019</a:t>
            </a:r>
            <a:r>
              <a:rPr lang="zh-CN" altLang="en-US" sz="1400" dirty="0">
                <a:latin typeface="Times" pitchFamily="2" charset="0"/>
              </a:rPr>
              <a:t>）</a:t>
            </a:r>
            <a:endParaRPr lang="en" altLang="zh-CN" sz="1400" i="0" dirty="0">
              <a:solidFill>
                <a:srgbClr val="121212"/>
              </a:solidFill>
              <a:effectLst/>
              <a:latin typeface="Times" pitchFamily="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63A671-BF35-9E7D-D8D2-09142599B50E}"/>
              </a:ext>
            </a:extLst>
          </p:cNvPr>
          <p:cNvSpPr txBox="1"/>
          <p:nvPr/>
        </p:nvSpPr>
        <p:spPr>
          <a:xfrm>
            <a:off x="118596" y="5838782"/>
            <a:ext cx="101081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优化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7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：单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GPU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无法加载整个模型时，可借助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Tensor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运算进行拆分，例如矩阵拆分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B5D3FE-E2E7-BB4E-5E67-902BCADE8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7" y="1515415"/>
            <a:ext cx="6108700" cy="2781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B159A4-B209-E1EB-D687-2810C4476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51" y="1515415"/>
            <a:ext cx="5133903" cy="27813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1D5C852-791F-DA7A-9FAA-84D08049B3BC}"/>
              </a:ext>
            </a:extLst>
          </p:cNvPr>
          <p:cNvSpPr txBox="1"/>
          <p:nvPr/>
        </p:nvSpPr>
        <p:spPr>
          <a:xfrm>
            <a:off x="3061855" y="4427373"/>
            <a:ext cx="10284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MLP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拆分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78B336-A583-E6E0-FEFC-4017A564CA97}"/>
              </a:ext>
            </a:extLst>
          </p:cNvPr>
          <p:cNvSpPr txBox="1"/>
          <p:nvPr/>
        </p:nvSpPr>
        <p:spPr>
          <a:xfrm>
            <a:off x="8720058" y="4424374"/>
            <a:ext cx="18748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Self-Attention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拆分</a:t>
            </a:r>
          </a:p>
        </p:txBody>
      </p:sp>
    </p:spTree>
    <p:extLst>
      <p:ext uri="{BB962C8B-B14F-4D97-AF65-F5344CB8AC3E}">
        <p14:creationId xmlns:p14="http://schemas.microsoft.com/office/powerpoint/2010/main" val="61309154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938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预训练模型的蒸馏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319D3D-3D18-81B0-D022-E68C937A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12" y="1203883"/>
            <a:ext cx="5016647" cy="226468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767CB81-47A5-642F-A56A-577C692D59E2}"/>
              </a:ext>
            </a:extLst>
          </p:cNvPr>
          <p:cNvSpPr txBox="1"/>
          <p:nvPr/>
        </p:nvSpPr>
        <p:spPr>
          <a:xfrm>
            <a:off x="1576560" y="2963224"/>
            <a:ext cx="20152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知识蒸馏通用框架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8123AE2-3889-0FBA-0C5B-07BBE88A4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4445" r="13267" b="21212"/>
          <a:stretch/>
        </p:blipFill>
        <p:spPr bwMode="auto">
          <a:xfrm>
            <a:off x="6794852" y="402978"/>
            <a:ext cx="4647403" cy="51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9256FE-EE21-6065-521D-188B5A33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2" y="3468572"/>
            <a:ext cx="5667421" cy="22865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1695A63-4C7A-A689-D4C7-2EFCAE73B140}"/>
              </a:ext>
            </a:extLst>
          </p:cNvPr>
          <p:cNvSpPr txBox="1"/>
          <p:nvPr/>
        </p:nvSpPr>
        <p:spPr>
          <a:xfrm>
            <a:off x="8559426" y="5648411"/>
            <a:ext cx="11182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 err="1">
                <a:latin typeface="Times" pitchFamily="2" charset="0"/>
              </a:rPr>
              <a:t>TinyBERT</a:t>
            </a:r>
            <a:endParaRPr lang="en" altLang="zh-CN" dirty="0">
              <a:latin typeface="Times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B99F60-1A26-DD60-E1EB-0F992183F4AC}"/>
              </a:ext>
            </a:extLst>
          </p:cNvPr>
          <p:cNvSpPr txBox="1"/>
          <p:nvPr/>
        </p:nvSpPr>
        <p:spPr>
          <a:xfrm>
            <a:off x="2584179" y="5678406"/>
            <a:ext cx="13490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 err="1">
                <a:latin typeface="Times" pitchFamily="2" charset="0"/>
              </a:rPr>
              <a:t>MobileBERT</a:t>
            </a:r>
            <a:endParaRPr lang="en" altLang="zh-CN" dirty="0">
              <a:latin typeface="Times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918EC1-DD86-B2D0-214D-BE2247BD2633}"/>
              </a:ext>
            </a:extLst>
          </p:cNvPr>
          <p:cNvSpPr txBox="1"/>
          <p:nvPr/>
        </p:nvSpPr>
        <p:spPr>
          <a:xfrm>
            <a:off x="0" y="5926087"/>
            <a:ext cx="826159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 err="1">
                <a:latin typeface="Times" pitchFamily="2" charset="0"/>
              </a:rPr>
              <a:t>DistilBERT</a:t>
            </a:r>
            <a:r>
              <a:rPr lang="en" altLang="zh-CN" sz="1400" dirty="0">
                <a:latin typeface="Times" pitchFamily="2" charset="0"/>
              </a:rPr>
              <a:t>, a distilled version of BERT: smaller, faster, cheaper and lighter</a:t>
            </a:r>
            <a:r>
              <a:rPr lang="zh-CN" altLang="en-US" sz="1400" dirty="0">
                <a:latin typeface="Times" pitchFamily="2" charset="0"/>
              </a:rPr>
              <a:t>（</a:t>
            </a:r>
            <a:r>
              <a:rPr lang="en-US" altLang="zh-CN" sz="1400" dirty="0">
                <a:latin typeface="Times" pitchFamily="2" charset="0"/>
              </a:rPr>
              <a:t>NIPS2019</a:t>
            </a:r>
            <a:r>
              <a:rPr lang="zh-CN" altLang="en-US" sz="1400" dirty="0">
                <a:latin typeface="Times" pitchFamily="2" charset="0"/>
              </a:rPr>
              <a:t>）</a:t>
            </a:r>
            <a:endParaRPr lang="en-US" altLang="zh-CN" sz="1400" dirty="0">
              <a:latin typeface="Times" pitchFamily="2" charset="0"/>
            </a:endParaRPr>
          </a:p>
          <a:p>
            <a:r>
              <a:rPr lang="en" altLang="zh-CN" sz="1400" dirty="0" err="1">
                <a:latin typeface="Times" pitchFamily="2" charset="0"/>
              </a:rPr>
              <a:t>TinyBERT</a:t>
            </a:r>
            <a:r>
              <a:rPr lang="en" altLang="zh-CN" sz="1400" dirty="0">
                <a:latin typeface="Times" pitchFamily="2" charset="0"/>
              </a:rPr>
              <a:t>: Distilling BERT for Natural Language Understanding</a:t>
            </a:r>
            <a:r>
              <a:rPr lang="zh-CN" altLang="en-US" sz="1400" dirty="0">
                <a:latin typeface="Times" pitchFamily="2" charset="0"/>
              </a:rPr>
              <a:t>（</a:t>
            </a:r>
            <a:r>
              <a:rPr lang="en-US" altLang="zh-CN" sz="1400" dirty="0">
                <a:latin typeface="Times" pitchFamily="2" charset="0"/>
              </a:rPr>
              <a:t>EMNLP2020</a:t>
            </a:r>
            <a:r>
              <a:rPr lang="zh-CN" altLang="en-US" sz="1400" dirty="0">
                <a:latin typeface="Times" pitchFamily="2" charset="0"/>
              </a:rPr>
              <a:t>）</a:t>
            </a:r>
            <a:endParaRPr lang="en-US" altLang="zh-CN" sz="1400" dirty="0">
              <a:latin typeface="Times" pitchFamily="2" charset="0"/>
            </a:endParaRPr>
          </a:p>
          <a:p>
            <a:r>
              <a:rPr lang="en" altLang="zh-CN" sz="1400" dirty="0" err="1">
                <a:latin typeface="Times" pitchFamily="2" charset="0"/>
              </a:rPr>
              <a:t>MobileBERT</a:t>
            </a:r>
            <a:r>
              <a:rPr lang="en" altLang="zh-CN" sz="1400" dirty="0">
                <a:latin typeface="Times" pitchFamily="2" charset="0"/>
              </a:rPr>
              <a:t>: a Compact Task-Agnostic BERT for Resource-Limited Devices</a:t>
            </a:r>
            <a:r>
              <a:rPr lang="zh-CN" altLang="en-US" sz="1400" dirty="0">
                <a:solidFill>
                  <a:srgbClr val="121212"/>
                </a:solidFill>
                <a:latin typeface="Times" pitchFamily="2" charset="0"/>
              </a:rPr>
              <a:t>（</a:t>
            </a:r>
            <a:r>
              <a:rPr lang="en-US" altLang="zh-CN" sz="1400" dirty="0">
                <a:solidFill>
                  <a:srgbClr val="121212"/>
                </a:solidFill>
                <a:latin typeface="Times" pitchFamily="2" charset="0"/>
              </a:rPr>
              <a:t>ACL2020</a:t>
            </a:r>
            <a:r>
              <a:rPr lang="zh-CN" altLang="en-US" sz="1400" dirty="0">
                <a:solidFill>
                  <a:srgbClr val="121212"/>
                </a:solidFill>
                <a:latin typeface="Times" pitchFamily="2" charset="0"/>
              </a:rPr>
              <a:t>）</a:t>
            </a:r>
            <a:endParaRPr lang="en-US" altLang="zh-CN" sz="1400" dirty="0">
              <a:solidFill>
                <a:srgbClr val="121212"/>
              </a:solidFill>
              <a:latin typeface="Times" pitchFamily="2" charset="0"/>
            </a:endParaRPr>
          </a:p>
          <a:p>
            <a:r>
              <a:rPr lang="en-US" altLang="zh-CN" sz="1400" dirty="0">
                <a:solidFill>
                  <a:srgbClr val="121212"/>
                </a:solidFill>
                <a:latin typeface="Times" pitchFamily="2" charset="0"/>
              </a:rPr>
              <a:t>https://</a:t>
            </a:r>
            <a:r>
              <a:rPr lang="en-US" altLang="zh-CN" sz="1400" dirty="0" err="1">
                <a:solidFill>
                  <a:srgbClr val="121212"/>
                </a:solidFill>
                <a:latin typeface="Times" pitchFamily="2" charset="0"/>
              </a:rPr>
              <a:t>www.cnblogs.com</a:t>
            </a:r>
            <a:r>
              <a:rPr lang="en-US" altLang="zh-CN" sz="1400" dirty="0">
                <a:solidFill>
                  <a:srgbClr val="121212"/>
                </a:solidFill>
                <a:latin typeface="Times" pitchFamily="2" charset="0"/>
              </a:rPr>
              <a:t>/yqw0710/p/16004344.html</a:t>
            </a:r>
          </a:p>
        </p:txBody>
      </p:sp>
    </p:spTree>
    <p:extLst>
      <p:ext uri="{BB962C8B-B14F-4D97-AF65-F5344CB8AC3E}">
        <p14:creationId xmlns:p14="http://schemas.microsoft.com/office/powerpoint/2010/main" val="11352579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938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超长文本序列表征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E7B29B-765B-001D-E704-5B823B08A356}"/>
              </a:ext>
            </a:extLst>
          </p:cNvPr>
          <p:cNvSpPr txBox="1"/>
          <p:nvPr/>
        </p:nvSpPr>
        <p:spPr>
          <a:xfrm>
            <a:off x="0" y="6322698"/>
            <a:ext cx="6096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 err="1">
                <a:latin typeface="Times" pitchFamily="2" charset="0"/>
              </a:rPr>
              <a:t>Longformer</a:t>
            </a:r>
            <a:r>
              <a:rPr lang="en" altLang="zh-CN" sz="1400" dirty="0">
                <a:latin typeface="Times" pitchFamily="2" charset="0"/>
              </a:rPr>
              <a:t>: The Long-Document Transformer</a:t>
            </a:r>
            <a:r>
              <a:rPr lang="zh-CN" altLang="en-US" sz="1400" dirty="0">
                <a:latin typeface="Times" pitchFamily="2" charset="0"/>
              </a:rPr>
              <a:t>（</a:t>
            </a:r>
            <a:r>
              <a:rPr lang="en-US" altLang="zh-CN" sz="1400" dirty="0">
                <a:latin typeface="Times" pitchFamily="2" charset="0"/>
              </a:rPr>
              <a:t>2020</a:t>
            </a:r>
            <a:r>
              <a:rPr lang="zh-CN" altLang="en-US" sz="1400" dirty="0">
                <a:latin typeface="Times" pitchFamily="2" charset="0"/>
              </a:rPr>
              <a:t>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13912D-DD63-0DAA-EAAD-4348A3575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24"/>
          <a:stretch/>
        </p:blipFill>
        <p:spPr>
          <a:xfrm>
            <a:off x="7851318" y="413444"/>
            <a:ext cx="3293218" cy="13877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E8BA90-89FE-1945-F2FE-540071E16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30"/>
          <a:stretch/>
        </p:blipFill>
        <p:spPr>
          <a:xfrm>
            <a:off x="7706982" y="1920427"/>
            <a:ext cx="3437554" cy="138771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6D66209-D11F-F503-72FD-E64DD638A38E}"/>
              </a:ext>
            </a:extLst>
          </p:cNvPr>
          <p:cNvSpPr txBox="1"/>
          <p:nvPr/>
        </p:nvSpPr>
        <p:spPr>
          <a:xfrm>
            <a:off x="8968700" y="3327591"/>
            <a:ext cx="12080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Longformer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11EE580-FE06-C5DA-BF68-1EB265F6EA13}"/>
              </a:ext>
            </a:extLst>
          </p:cNvPr>
          <p:cNvSpPr txBox="1"/>
          <p:nvPr/>
        </p:nvSpPr>
        <p:spPr>
          <a:xfrm>
            <a:off x="0" y="6537711"/>
            <a:ext cx="610292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https://</a:t>
            </a:r>
            <a:r>
              <a:rPr lang="en" altLang="zh-CN" sz="1400" dirty="0" err="1">
                <a:latin typeface="Times" pitchFamily="2" charset="0"/>
              </a:rPr>
              <a:t>blog.csdn.net</a:t>
            </a:r>
            <a:r>
              <a:rPr lang="en" altLang="zh-CN" sz="1400" dirty="0">
                <a:latin typeface="Times" pitchFamily="2" charset="0"/>
              </a:rPr>
              <a:t>/u012526436/article/details/109156096</a:t>
            </a:r>
            <a:endParaRPr lang="zh-CN" altLang="en-US" sz="1400" dirty="0">
              <a:latin typeface="Times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1B54639-0F6D-EF1C-AC45-38229F44D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25" y="3746732"/>
            <a:ext cx="6672628" cy="1874014"/>
          </a:xfrm>
          <a:prstGeom prst="rect">
            <a:avLst/>
          </a:prstGeom>
        </p:spPr>
      </p:pic>
      <p:pic>
        <p:nvPicPr>
          <p:cNvPr id="12290" name="Picture 2" descr="在这里插入图片描述">
            <a:extLst>
              <a:ext uri="{FF2B5EF4-FFF2-40B4-BE49-F238E27FC236}">
                <a16:creationId xmlns:a16="http://schemas.microsoft.com/office/drawing/2014/main" id="{960A570D-730F-E712-4727-65C6E63C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75" y="3794803"/>
            <a:ext cx="4145700" cy="221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A29DAFE-EC8D-C85C-91DC-F564FB5D5933}"/>
              </a:ext>
            </a:extLst>
          </p:cNvPr>
          <p:cNvSpPr txBox="1"/>
          <p:nvPr/>
        </p:nvSpPr>
        <p:spPr>
          <a:xfrm>
            <a:off x="3348527" y="5643422"/>
            <a:ext cx="8361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BigBird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B10A0B-C4AB-677B-30EC-677DACF59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92" y="1380129"/>
            <a:ext cx="6795187" cy="20488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85439D5-F551-8033-8757-BACFDC52C5FA}"/>
              </a:ext>
            </a:extLst>
          </p:cNvPr>
          <p:cNvSpPr txBox="1"/>
          <p:nvPr/>
        </p:nvSpPr>
        <p:spPr>
          <a:xfrm>
            <a:off x="3048000" y="3354726"/>
            <a:ext cx="16312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Transformer-XL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5187A0-AD50-6546-97CA-6B61E1DAC12F}"/>
              </a:ext>
            </a:extLst>
          </p:cNvPr>
          <p:cNvSpPr txBox="1"/>
          <p:nvPr/>
        </p:nvSpPr>
        <p:spPr>
          <a:xfrm>
            <a:off x="9335411" y="5828087"/>
            <a:ext cx="7848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连通图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2C6FF60-0119-482A-16AB-C093F2AA4D62}"/>
              </a:ext>
            </a:extLst>
          </p:cNvPr>
          <p:cNvSpPr txBox="1"/>
          <p:nvPr/>
        </p:nvSpPr>
        <p:spPr>
          <a:xfrm>
            <a:off x="-6926" y="6123178"/>
            <a:ext cx="706866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Transformer-XL: Attentive Language Models Beyond a Fixed-Length Context</a:t>
            </a:r>
            <a:r>
              <a:rPr lang="zh-CN" altLang="en-US" sz="1400" dirty="0">
                <a:latin typeface="Times" pitchFamily="2" charset="0"/>
              </a:rPr>
              <a:t>（</a:t>
            </a:r>
            <a:r>
              <a:rPr lang="en-US" altLang="zh-CN" sz="1400" dirty="0">
                <a:latin typeface="Times" pitchFamily="2" charset="0"/>
              </a:rPr>
              <a:t>ACL2019</a:t>
            </a:r>
            <a:r>
              <a:rPr lang="zh-CN" altLang="en-US" sz="1400" dirty="0">
                <a:latin typeface="Times" pitchFamily="2" charset="0"/>
              </a:rPr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5A274CB-15B1-89C8-D747-C5675D22824B}"/>
              </a:ext>
            </a:extLst>
          </p:cNvPr>
          <p:cNvSpPr txBox="1"/>
          <p:nvPr/>
        </p:nvSpPr>
        <p:spPr>
          <a:xfrm>
            <a:off x="-6926" y="5902660"/>
            <a:ext cx="610292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>
                <a:latin typeface="Times" pitchFamily="2" charset="0"/>
              </a:rPr>
              <a:t>https://zhuanlan.zhihu.com/p/405317918</a:t>
            </a:r>
          </a:p>
        </p:txBody>
      </p:sp>
    </p:spTree>
    <p:extLst>
      <p:ext uri="{BB962C8B-B14F-4D97-AF65-F5344CB8AC3E}">
        <p14:creationId xmlns:p14="http://schemas.microsoft.com/office/powerpoint/2010/main" val="74568064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63148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预训练模型里的对抗优化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9AC0E5A-4AD1-9BB8-6A79-2526BB285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929" y="1311658"/>
            <a:ext cx="6152321" cy="166099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FF4B315-C3C3-1E06-FD4E-49C9761FA522}"/>
              </a:ext>
            </a:extLst>
          </p:cNvPr>
          <p:cNvSpPr txBox="1"/>
          <p:nvPr/>
        </p:nvSpPr>
        <p:spPr>
          <a:xfrm>
            <a:off x="4953702" y="2996715"/>
            <a:ext cx="11422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ELECTRA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78E02F-4F75-5096-4738-DFFA5BB4A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89" y="3520613"/>
            <a:ext cx="7772400" cy="245385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CB7A2C-58B0-7834-6DD8-2C8E70E46B8D}"/>
              </a:ext>
            </a:extLst>
          </p:cNvPr>
          <p:cNvSpPr txBox="1"/>
          <p:nvPr/>
        </p:nvSpPr>
        <p:spPr>
          <a:xfrm>
            <a:off x="4481617" y="5974470"/>
            <a:ext cx="208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DeBERTa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V1/V2/V3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9921576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4647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面向中文的预训练模型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0374812-9D50-1EC3-2FE2-5B43F3F5F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6" y="1266397"/>
            <a:ext cx="4246842" cy="1033307"/>
          </a:xfrm>
          <a:prstGeom prst="rect">
            <a:avLst/>
          </a:prstGeom>
        </p:spPr>
      </p:pic>
      <p:pic>
        <p:nvPicPr>
          <p:cNvPr id="1026" name="Picture 2" descr="在这里插入图片描述">
            <a:extLst>
              <a:ext uri="{FF2B5EF4-FFF2-40B4-BE49-F238E27FC236}">
                <a16:creationId xmlns:a16="http://schemas.microsoft.com/office/drawing/2014/main" id="{77FEE135-2F22-2F58-0969-D81BD6BF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98" y="2848476"/>
            <a:ext cx="3036199" cy="23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9A917D6-2DDD-5BFD-7EAD-F841C52AF715}"/>
              </a:ext>
            </a:extLst>
          </p:cNvPr>
          <p:cNvSpPr txBox="1"/>
          <p:nvPr/>
        </p:nvSpPr>
        <p:spPr>
          <a:xfrm>
            <a:off x="1816968" y="2437908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字形信息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8599CB-FB2B-B07F-6743-681A786E3ED8}"/>
              </a:ext>
            </a:extLst>
          </p:cNvPr>
          <p:cNvSpPr txBox="1"/>
          <p:nvPr/>
        </p:nvSpPr>
        <p:spPr>
          <a:xfrm>
            <a:off x="1816968" y="5217290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结构信息</a:t>
            </a:r>
          </a:p>
        </p:txBody>
      </p:sp>
      <p:pic>
        <p:nvPicPr>
          <p:cNvPr id="1030" name="Picture 6" descr="在这里插入图片描述">
            <a:extLst>
              <a:ext uri="{FF2B5EF4-FFF2-40B4-BE49-F238E27FC236}">
                <a16:creationId xmlns:a16="http://schemas.microsoft.com/office/drawing/2014/main" id="{B054C985-E619-D32D-EB75-60487BD3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87" y="335180"/>
            <a:ext cx="6166022" cy="17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076A543-9A8A-D8E7-66CE-751D9218317C}"/>
              </a:ext>
            </a:extLst>
          </p:cNvPr>
          <p:cNvSpPr txBox="1"/>
          <p:nvPr/>
        </p:nvSpPr>
        <p:spPr>
          <a:xfrm>
            <a:off x="1044319" y="6336506"/>
            <a:ext cx="25609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混淆集（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Confusion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Set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D3B0215-13F7-B8B1-E4EC-3BFCD57F3FF7}"/>
              </a:ext>
            </a:extLst>
          </p:cNvPr>
          <p:cNvSpPr txBox="1"/>
          <p:nvPr/>
        </p:nvSpPr>
        <p:spPr>
          <a:xfrm>
            <a:off x="338998" y="5730731"/>
            <a:ext cx="397159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字音混淆：成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(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cheng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)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：乘，呈，诚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 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字型混淆：料</a:t>
            </a:r>
            <a:r>
              <a:rPr lang="en-US" altLang="zh-CN" dirty="0"/>
              <a:t>(</a:t>
            </a:r>
            <a:r>
              <a:rPr lang="en-US" altLang="zh-CN" dirty="0" err="1"/>
              <a:t>liao</a:t>
            </a:r>
            <a:r>
              <a:rPr lang="en-US" altLang="zh-CN" dirty="0"/>
              <a:t>)</a:t>
            </a:r>
            <a:r>
              <a:rPr lang="zh-CN" altLang="en-US" dirty="0"/>
              <a:t>：科，抖，</a:t>
            </a:r>
            <a:r>
              <a:rPr lang="en-US" altLang="zh-CN" dirty="0"/>
              <a:t>…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A30988-3CD4-7361-A912-23695023B437}"/>
              </a:ext>
            </a:extLst>
          </p:cNvPr>
          <p:cNvSpPr txBox="1"/>
          <p:nvPr/>
        </p:nvSpPr>
        <p:spPr>
          <a:xfrm>
            <a:off x="7276576" y="2072585"/>
            <a:ext cx="29392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MacBERT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：融合纠错预训练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38EDAF-4BB2-6889-AFC2-ECE2D1F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322" y="2848476"/>
            <a:ext cx="4658749" cy="31166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B7A33F9-33D3-53F3-D1EA-E58D722D6E4C}"/>
              </a:ext>
            </a:extLst>
          </p:cNvPr>
          <p:cNvSpPr txBox="1"/>
          <p:nvPr/>
        </p:nvSpPr>
        <p:spPr>
          <a:xfrm>
            <a:off x="6331272" y="6151841"/>
            <a:ext cx="44268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ChineseBERT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：融合字音、字型、字符特征</a:t>
            </a:r>
          </a:p>
        </p:txBody>
      </p:sp>
    </p:spTree>
    <p:extLst>
      <p:ext uri="{BB962C8B-B14F-4D97-AF65-F5344CB8AC3E}">
        <p14:creationId xmlns:p14="http://schemas.microsoft.com/office/powerpoint/2010/main" val="341343364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862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预训练语言模型的可解释性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55DAF8-5343-B69F-B184-37922200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51" y="2209537"/>
            <a:ext cx="7582129" cy="35163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0821F77-DE0F-DFB0-E64A-E035B1AE1773}"/>
              </a:ext>
            </a:extLst>
          </p:cNvPr>
          <p:cNvSpPr txBox="1"/>
          <p:nvPr/>
        </p:nvSpPr>
        <p:spPr>
          <a:xfrm>
            <a:off x="432851" y="1450792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b="0" i="0" dirty="0">
                <a:solidFill>
                  <a:schemeClr val="bg1"/>
                </a:solidFill>
                <a:effectLst/>
                <a:highlight>
                  <a:srgbClr val="808080"/>
                </a:highlight>
                <a:latin typeface="-apple-system"/>
              </a:rPr>
              <a:t>Interpretation is the process of giving explanations to Human.</a:t>
            </a:r>
            <a:endParaRPr lang="zh-CN" altLang="en-US" dirty="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64FF1A-AC34-5CB8-57C1-00671CE925BA}"/>
              </a:ext>
            </a:extLst>
          </p:cNvPr>
          <p:cNvSpPr txBox="1"/>
          <p:nvPr/>
        </p:nvSpPr>
        <p:spPr>
          <a:xfrm>
            <a:off x="0" y="6465900"/>
            <a:ext cx="6096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>
                <a:latin typeface="Times" pitchFamily="2" charset="0"/>
              </a:rPr>
              <a:t>https://www.zhihu.com/question/320688440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C827F0A-7B28-66BE-C38D-0B0761B52000}"/>
              </a:ext>
            </a:extLst>
          </p:cNvPr>
          <p:cNvSpPr txBox="1"/>
          <p:nvPr/>
        </p:nvSpPr>
        <p:spPr>
          <a:xfrm>
            <a:off x="8415098" y="2257247"/>
            <a:ext cx="347210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可视化描述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因果推断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基于图的可解释性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基于反事实的可解释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4752041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239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预训练语言模型的攻击与鲁棒性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64FF1A-AC34-5CB8-57C1-00671CE925BA}"/>
              </a:ext>
            </a:extLst>
          </p:cNvPr>
          <p:cNvSpPr txBox="1"/>
          <p:nvPr/>
        </p:nvSpPr>
        <p:spPr>
          <a:xfrm>
            <a:off x="0" y="6465900"/>
            <a:ext cx="6096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https://</a:t>
            </a:r>
            <a:r>
              <a:rPr lang="en" altLang="zh-CN" sz="1400" dirty="0" err="1">
                <a:latin typeface="Times" pitchFamily="2" charset="0"/>
              </a:rPr>
              <a:t>www.zkxjob.com</a:t>
            </a:r>
            <a:r>
              <a:rPr lang="en" altLang="zh-CN" sz="1400" dirty="0">
                <a:latin typeface="Times" pitchFamily="2" charset="0"/>
              </a:rPr>
              <a:t>/2770</a:t>
            </a:r>
            <a:endParaRPr lang="zh-CN" altLang="en-US" sz="1400" dirty="0">
              <a:latin typeface="Times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9BB9D9-0C41-049B-9CC1-3893784F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0" y="1500174"/>
            <a:ext cx="6096000" cy="24053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46E3CF-D974-0419-0F6D-AFEF4F0AB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473" y="1625600"/>
            <a:ext cx="3429000" cy="36068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867C5E-5B89-252B-1A32-6A7763C03626}"/>
              </a:ext>
            </a:extLst>
          </p:cNvPr>
          <p:cNvSpPr txBox="1"/>
          <p:nvPr/>
        </p:nvSpPr>
        <p:spPr>
          <a:xfrm>
            <a:off x="2489705" y="4152635"/>
            <a:ext cx="21698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扰动攻击（鲁棒性）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0D1AE0-6CDE-76FF-BF38-A5FBB06C9261}"/>
              </a:ext>
            </a:extLst>
          </p:cNvPr>
          <p:cNvSpPr txBox="1"/>
          <p:nvPr/>
        </p:nvSpPr>
        <p:spPr>
          <a:xfrm>
            <a:off x="8739142" y="5232400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隐私保护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D1D874-40BA-34AA-1C77-F18F5827AB1E}"/>
              </a:ext>
            </a:extLst>
          </p:cNvPr>
          <p:cNvSpPr txBox="1"/>
          <p:nvPr/>
        </p:nvSpPr>
        <p:spPr>
          <a:xfrm>
            <a:off x="667210" y="5001566"/>
            <a:ext cx="130420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成员推断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逆向工程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萃取攻击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差分隐私</a:t>
            </a:r>
          </a:p>
        </p:txBody>
      </p:sp>
    </p:spTree>
    <p:extLst>
      <p:ext uri="{BB962C8B-B14F-4D97-AF65-F5344CB8AC3E}">
        <p14:creationId xmlns:p14="http://schemas.microsoft.com/office/powerpoint/2010/main" val="20592735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690244" y="890387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预训练语言模型发展史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58584" y="1826303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2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690244" y="1858757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预训练语言模型基础知识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9" name="成组"/>
          <p:cNvGrpSpPr/>
          <p:nvPr/>
        </p:nvGrpSpPr>
        <p:grpSpPr>
          <a:xfrm>
            <a:off x="758584" y="890387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1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58584" y="2766676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3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690244" y="279913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预训练模型的优化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690244" y="3705172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多模态预训练模型</a:t>
            </a:r>
            <a:endParaRPr dirty="0">
              <a:solidFill>
                <a:schemeClr val="bg2"/>
              </a:solidFill>
            </a:endParaRP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58584" y="4641088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690244" y="4673542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预训练语言模型的调优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58584" y="3705172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/>
                  </a:solidFill>
                </a:rPr>
                <a:t>4</a:t>
              </a:r>
              <a:endParaRPr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6" name="成组">
            <a:extLst>
              <a:ext uri="{FF2B5EF4-FFF2-40B4-BE49-F238E27FC236}">
                <a16:creationId xmlns:a16="http://schemas.microsoft.com/office/drawing/2014/main" id="{406F376A-8988-C6FA-350D-E3533A6D7ACE}"/>
              </a:ext>
            </a:extLst>
          </p:cNvPr>
          <p:cNvGrpSpPr/>
          <p:nvPr/>
        </p:nvGrpSpPr>
        <p:grpSpPr>
          <a:xfrm>
            <a:off x="758584" y="5581461"/>
            <a:ext cx="624012" cy="510541"/>
            <a:chOff x="0" y="0"/>
            <a:chExt cx="624010" cy="510539"/>
          </a:xfrm>
        </p:grpSpPr>
        <p:sp>
          <p:nvSpPr>
            <p:cNvPr id="27" name="正方形">
              <a:extLst>
                <a:ext uri="{FF2B5EF4-FFF2-40B4-BE49-F238E27FC236}">
                  <a16:creationId xmlns:a16="http://schemas.microsoft.com/office/drawing/2014/main" id="{2FC87233-1A56-8E9A-BDE4-748104534189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02">
              <a:extLst>
                <a:ext uri="{FF2B5EF4-FFF2-40B4-BE49-F238E27FC236}">
                  <a16:creationId xmlns:a16="http://schemas.microsoft.com/office/drawing/2014/main" id="{BE5161D4-C146-F49B-76AC-1CD503F93F52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6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9" name="文本框 30">
            <a:extLst>
              <a:ext uri="{FF2B5EF4-FFF2-40B4-BE49-F238E27FC236}">
                <a16:creationId xmlns:a16="http://schemas.microsoft.com/office/drawing/2014/main" id="{7E5A25DE-9D1F-D7CF-9F9B-D2E005DB98A6}"/>
              </a:ext>
            </a:extLst>
          </p:cNvPr>
          <p:cNvSpPr txBox="1"/>
          <p:nvPr/>
        </p:nvSpPr>
        <p:spPr>
          <a:xfrm>
            <a:off x="1690244" y="561391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开源软件与应用服务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078DCA-DA3F-4CB7-AB15-2C1DC4FA0F9D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NLP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</p:txBody>
      </p:sp>
    </p:spTree>
    <p:extLst>
      <p:ext uri="{BB962C8B-B14F-4D97-AF65-F5344CB8AC3E}">
        <p14:creationId xmlns:p14="http://schemas.microsoft.com/office/powerpoint/2010/main" val="34408741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690244" y="890387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/>
              <a:t>预训练语言模型发展史</a:t>
            </a:r>
            <a:endParaRPr dirty="0"/>
          </a:p>
        </p:txBody>
      </p:sp>
      <p:grpSp>
        <p:nvGrpSpPr>
          <p:cNvPr id="174" name="成组"/>
          <p:cNvGrpSpPr/>
          <p:nvPr/>
        </p:nvGrpSpPr>
        <p:grpSpPr>
          <a:xfrm>
            <a:off x="758584" y="1826303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2</a:t>
              </a:r>
              <a:endParaRPr dirty="0"/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690244" y="1858757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预训练语言模型基础知识</a:t>
            </a:r>
            <a:endParaRPr dirty="0"/>
          </a:p>
        </p:txBody>
      </p:sp>
      <p:grpSp>
        <p:nvGrpSpPr>
          <p:cNvPr id="179" name="成组"/>
          <p:cNvGrpSpPr/>
          <p:nvPr/>
        </p:nvGrpSpPr>
        <p:grpSpPr>
          <a:xfrm>
            <a:off x="758584" y="890387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1</a:t>
              </a:r>
              <a:endParaRPr dirty="0"/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58584" y="2766676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3</a:t>
              </a:r>
              <a:endParaRPr dirty="0"/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690244" y="279913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预训练模型的优化</a:t>
            </a:r>
            <a:endParaRPr dirty="0"/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690244" y="3705172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/>
              <a:t>多模态预训练模型</a:t>
            </a:r>
            <a:endParaRPr dirty="0"/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58584" y="4641088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5</a:t>
              </a:r>
              <a:endParaRPr dirty="0"/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690244" y="4673542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预训练语言模型的调优</a:t>
            </a:r>
            <a:endParaRPr dirty="0"/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58584" y="3705172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4</a:t>
              </a:r>
              <a:endParaRPr dirty="0"/>
            </a:p>
          </p:txBody>
        </p:sp>
      </p:grpSp>
      <p:grpSp>
        <p:nvGrpSpPr>
          <p:cNvPr id="26" name="成组">
            <a:extLst>
              <a:ext uri="{FF2B5EF4-FFF2-40B4-BE49-F238E27FC236}">
                <a16:creationId xmlns:a16="http://schemas.microsoft.com/office/drawing/2014/main" id="{406F376A-8988-C6FA-350D-E3533A6D7ACE}"/>
              </a:ext>
            </a:extLst>
          </p:cNvPr>
          <p:cNvGrpSpPr/>
          <p:nvPr/>
        </p:nvGrpSpPr>
        <p:grpSpPr>
          <a:xfrm>
            <a:off x="758584" y="5581461"/>
            <a:ext cx="624012" cy="510541"/>
            <a:chOff x="0" y="0"/>
            <a:chExt cx="624010" cy="510539"/>
          </a:xfrm>
        </p:grpSpPr>
        <p:sp>
          <p:nvSpPr>
            <p:cNvPr id="27" name="正方形">
              <a:extLst>
                <a:ext uri="{FF2B5EF4-FFF2-40B4-BE49-F238E27FC236}">
                  <a16:creationId xmlns:a16="http://schemas.microsoft.com/office/drawing/2014/main" id="{2FC87233-1A56-8E9A-BDE4-748104534189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28" name="02">
              <a:extLst>
                <a:ext uri="{FF2B5EF4-FFF2-40B4-BE49-F238E27FC236}">
                  <a16:creationId xmlns:a16="http://schemas.microsoft.com/office/drawing/2014/main" id="{BE5161D4-C146-F49B-76AC-1CD503F93F52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6</a:t>
              </a:r>
              <a:endParaRPr dirty="0"/>
            </a:p>
          </p:txBody>
        </p:sp>
      </p:grpSp>
      <p:sp>
        <p:nvSpPr>
          <p:cNvPr id="29" name="文本框 30">
            <a:extLst>
              <a:ext uri="{FF2B5EF4-FFF2-40B4-BE49-F238E27FC236}">
                <a16:creationId xmlns:a16="http://schemas.microsoft.com/office/drawing/2014/main" id="{7E5A25DE-9D1F-D7CF-9F9B-D2E005DB98A6}"/>
              </a:ext>
            </a:extLst>
          </p:cNvPr>
          <p:cNvSpPr txBox="1"/>
          <p:nvPr/>
        </p:nvSpPr>
        <p:spPr>
          <a:xfrm>
            <a:off x="1690244" y="561391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/>
              <a:t>开源软件与应用服务</a:t>
            </a:r>
            <a:endParaRPr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67C8A18-E09A-C50A-E4D5-89BFD9CC0EC3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NLP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多模态预训练模型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数据模态概览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E743372E-6DC9-DAF9-B639-C4F690367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16690" r="4810" b="42821"/>
          <a:stretch/>
        </p:blipFill>
        <p:spPr bwMode="auto">
          <a:xfrm>
            <a:off x="4624543" y="2731769"/>
            <a:ext cx="2837132" cy="17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7B75C5F2-C081-335E-BEEA-FE4CF874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1"/>
          <a:stretch/>
        </p:blipFill>
        <p:spPr bwMode="auto">
          <a:xfrm>
            <a:off x="4632085" y="2658190"/>
            <a:ext cx="127464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065E39-174E-ED7A-4F1C-0CFE7836C062}"/>
              </a:ext>
            </a:extLst>
          </p:cNvPr>
          <p:cNvSpPr txBox="1"/>
          <p:nvPr/>
        </p:nvSpPr>
        <p:spPr>
          <a:xfrm>
            <a:off x="5087448" y="4497942"/>
            <a:ext cx="1938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自然语言文本模态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FB883359-4B7F-2E32-F2EA-23ECED28F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8" y="1515836"/>
            <a:ext cx="3192505" cy="179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FF707A1-A120-13D7-7B21-EC2FD3DCF2C5}"/>
              </a:ext>
            </a:extLst>
          </p:cNvPr>
          <p:cNvSpPr txBox="1"/>
          <p:nvPr/>
        </p:nvSpPr>
        <p:spPr>
          <a:xfrm>
            <a:off x="1055342" y="3036146"/>
            <a:ext cx="19518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语音模态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（信号、乐谱等）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7BBD0902-EBFE-6822-518D-958A39842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3" y="3779756"/>
            <a:ext cx="2979872" cy="19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ABF9A67-FCD2-9A82-6A13-61DBC366488C}"/>
              </a:ext>
            </a:extLst>
          </p:cNvPr>
          <p:cNvSpPr txBox="1"/>
          <p:nvPr/>
        </p:nvSpPr>
        <p:spPr>
          <a:xfrm>
            <a:off x="782936" y="5911564"/>
            <a:ext cx="241828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视觉模态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（图像、视频、</a:t>
            </a:r>
            <a:r>
              <a:rPr lang="en-US" altLang="zh-CN" b="1" dirty="0">
                <a:latin typeface="FangSong" panose="02010609060101010101" pitchFamily="49" charset="-122"/>
                <a:ea typeface="FangSong" panose="02010609060101010101" pitchFamily="49" charset="-122"/>
              </a:rPr>
              <a:t>3D</a:t>
            </a: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等）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8C40DB0F-6143-B6E4-2F79-B7A603EA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70" y="717029"/>
            <a:ext cx="3377554" cy="18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AD7CDA8-1CE5-C3A0-8152-E462F79BE1EE}"/>
              </a:ext>
            </a:extLst>
          </p:cNvPr>
          <p:cNvSpPr txBox="1"/>
          <p:nvPr/>
        </p:nvSpPr>
        <p:spPr>
          <a:xfrm>
            <a:off x="8573606" y="2994618"/>
            <a:ext cx="24166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图谱模态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（知识图谱、代码等）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15372" name="Picture 12">
            <a:extLst>
              <a:ext uri="{FF2B5EF4-FFF2-40B4-BE49-F238E27FC236}">
                <a16:creationId xmlns:a16="http://schemas.microsoft.com/office/drawing/2014/main" id="{5B2A3C60-7FAF-00B1-5059-96E256E8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281" y="4018899"/>
            <a:ext cx="3270317" cy="21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6147E4E-D81C-DACF-2556-CC0351E28B7B}"/>
              </a:ext>
            </a:extLst>
          </p:cNvPr>
          <p:cNvSpPr txBox="1"/>
          <p:nvPr/>
        </p:nvSpPr>
        <p:spPr>
          <a:xfrm>
            <a:off x="8689822" y="6050557"/>
            <a:ext cx="21842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半结构模态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（表格、数据库等）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11" name="斜纹 10">
            <a:extLst>
              <a:ext uri="{FF2B5EF4-FFF2-40B4-BE49-F238E27FC236}">
                <a16:creationId xmlns:a16="http://schemas.microsoft.com/office/drawing/2014/main" id="{99BDC72A-8FFB-71EC-037E-6A751110EA25}"/>
              </a:ext>
            </a:extLst>
          </p:cNvPr>
          <p:cNvSpPr/>
          <p:nvPr/>
        </p:nvSpPr>
        <p:spPr>
          <a:xfrm rot="16200000">
            <a:off x="3983450" y="2071965"/>
            <a:ext cx="609600" cy="681283"/>
          </a:xfrm>
          <a:prstGeom prst="diagStrip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2" name="上箭头 11">
            <a:extLst>
              <a:ext uri="{FF2B5EF4-FFF2-40B4-BE49-F238E27FC236}">
                <a16:creationId xmlns:a16="http://schemas.microsoft.com/office/drawing/2014/main" id="{018D0CE1-E50E-3F99-17CB-CC6A6EE33EFC}"/>
              </a:ext>
            </a:extLst>
          </p:cNvPr>
          <p:cNvSpPr/>
          <p:nvPr/>
        </p:nvSpPr>
        <p:spPr>
          <a:xfrm rot="2535574">
            <a:off x="4298413" y="1933158"/>
            <a:ext cx="333055" cy="542072"/>
          </a:xfrm>
          <a:prstGeom prst="up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274AB9-EC32-27F2-540D-D73CB8CA689D}"/>
              </a:ext>
            </a:extLst>
          </p:cNvPr>
          <p:cNvSpPr txBox="1"/>
          <p:nvPr/>
        </p:nvSpPr>
        <p:spPr>
          <a:xfrm>
            <a:off x="3640678" y="1179431"/>
            <a:ext cx="148373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400" b="1" dirty="0" err="1">
                <a:latin typeface="Times" pitchFamily="2" charset="0"/>
              </a:rPr>
              <a:t>Text+Audio</a:t>
            </a:r>
            <a:endParaRPr lang="en-US" altLang="zh-CN" sz="1400" b="1" dirty="0">
              <a:latin typeface="Times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Speech-Text</a:t>
            </a:r>
            <a:r>
              <a:rPr kumimoji="0" lang="zh-CN" alt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PTM</a:t>
            </a:r>
            <a:endParaRPr kumimoji="0" lang="zh-CN" alt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14" name="斜纹 13">
            <a:extLst>
              <a:ext uri="{FF2B5EF4-FFF2-40B4-BE49-F238E27FC236}">
                <a16:creationId xmlns:a16="http://schemas.microsoft.com/office/drawing/2014/main" id="{486D6850-30AD-4525-68DB-36B5C449C98E}"/>
              </a:ext>
            </a:extLst>
          </p:cNvPr>
          <p:cNvSpPr/>
          <p:nvPr/>
        </p:nvSpPr>
        <p:spPr>
          <a:xfrm>
            <a:off x="3961931" y="4696632"/>
            <a:ext cx="609600" cy="681283"/>
          </a:xfrm>
          <a:prstGeom prst="diagStrip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5" name="上箭头 14">
            <a:extLst>
              <a:ext uri="{FF2B5EF4-FFF2-40B4-BE49-F238E27FC236}">
                <a16:creationId xmlns:a16="http://schemas.microsoft.com/office/drawing/2014/main" id="{CFAF846F-E437-9958-4D24-6BE93793FC7E}"/>
              </a:ext>
            </a:extLst>
          </p:cNvPr>
          <p:cNvSpPr/>
          <p:nvPr/>
        </p:nvSpPr>
        <p:spPr>
          <a:xfrm rot="7935574">
            <a:off x="4319485" y="4928117"/>
            <a:ext cx="333055" cy="542072"/>
          </a:xfrm>
          <a:prstGeom prst="up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7A86611-BFA0-BD05-B067-2269BD2EDBBC}"/>
              </a:ext>
            </a:extLst>
          </p:cNvPr>
          <p:cNvSpPr txBox="1"/>
          <p:nvPr/>
        </p:nvSpPr>
        <p:spPr>
          <a:xfrm>
            <a:off x="3718423" y="5515367"/>
            <a:ext cx="14340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400" b="1" dirty="0" err="1">
                <a:latin typeface="Times" pitchFamily="2" charset="0"/>
              </a:rPr>
              <a:t>Text+Visual</a:t>
            </a:r>
            <a:endParaRPr lang="en-US" altLang="zh-CN" sz="1400" b="1" dirty="0">
              <a:latin typeface="Times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Visual-Text</a:t>
            </a:r>
            <a:r>
              <a:rPr kumimoji="0" lang="zh-CN" alt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PTM</a:t>
            </a:r>
            <a:endParaRPr kumimoji="0" lang="zh-CN" alt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17" name="斜纹 16">
            <a:extLst>
              <a:ext uri="{FF2B5EF4-FFF2-40B4-BE49-F238E27FC236}">
                <a16:creationId xmlns:a16="http://schemas.microsoft.com/office/drawing/2014/main" id="{C0257441-C390-3A1A-F395-4831ED727A9C}"/>
              </a:ext>
            </a:extLst>
          </p:cNvPr>
          <p:cNvSpPr/>
          <p:nvPr/>
        </p:nvSpPr>
        <p:spPr>
          <a:xfrm rot="10800000">
            <a:off x="7387009" y="2045496"/>
            <a:ext cx="609600" cy="681283"/>
          </a:xfrm>
          <a:prstGeom prst="diagStrip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0" name="上箭头 19">
            <a:extLst>
              <a:ext uri="{FF2B5EF4-FFF2-40B4-BE49-F238E27FC236}">
                <a16:creationId xmlns:a16="http://schemas.microsoft.com/office/drawing/2014/main" id="{A5350ABA-4144-300E-AA1E-4406B3F871D8}"/>
              </a:ext>
            </a:extLst>
          </p:cNvPr>
          <p:cNvSpPr/>
          <p:nvPr/>
        </p:nvSpPr>
        <p:spPr>
          <a:xfrm rot="18735574">
            <a:off x="7346384" y="1901568"/>
            <a:ext cx="333055" cy="542072"/>
          </a:xfrm>
          <a:prstGeom prst="up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6B91A5F-8827-D96B-7988-B1193DF10201}"/>
              </a:ext>
            </a:extLst>
          </p:cNvPr>
          <p:cNvSpPr txBox="1"/>
          <p:nvPr/>
        </p:nvSpPr>
        <p:spPr>
          <a:xfrm>
            <a:off x="6268969" y="1165597"/>
            <a:ext cx="160236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Text+KG</a:t>
            </a:r>
            <a:endParaRPr kumimoji="0" lang="en-US" altLang="zh-CN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KG-enhanced</a:t>
            </a:r>
            <a:r>
              <a:rPr kumimoji="0" lang="zh-CN" alt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PTM</a:t>
            </a:r>
            <a:endParaRPr kumimoji="0" lang="zh-CN" alt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B7EA6EC-8A2E-CA1F-EAD8-E95DA112262D}"/>
              </a:ext>
            </a:extLst>
          </p:cNvPr>
          <p:cNvSpPr txBox="1"/>
          <p:nvPr/>
        </p:nvSpPr>
        <p:spPr>
          <a:xfrm>
            <a:off x="5860554" y="5527339"/>
            <a:ext cx="21505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Text+Table</a:t>
            </a:r>
            <a:endParaRPr kumimoji="0" lang="en-US" altLang="zh-CN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Table-understanding</a:t>
            </a:r>
            <a:r>
              <a:rPr kumimoji="0" lang="zh-CN" alt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PTM</a:t>
            </a:r>
            <a:endParaRPr kumimoji="0" lang="zh-CN" alt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23" name="斜纹 22">
            <a:extLst>
              <a:ext uri="{FF2B5EF4-FFF2-40B4-BE49-F238E27FC236}">
                <a16:creationId xmlns:a16="http://schemas.microsoft.com/office/drawing/2014/main" id="{F95EA517-17AF-B72A-2EA6-D1B57C0797FE}"/>
              </a:ext>
            </a:extLst>
          </p:cNvPr>
          <p:cNvSpPr/>
          <p:nvPr/>
        </p:nvSpPr>
        <p:spPr>
          <a:xfrm rot="5400000">
            <a:off x="7296004" y="4552994"/>
            <a:ext cx="609600" cy="681283"/>
          </a:xfrm>
          <a:prstGeom prst="diagStrip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4" name="上箭头 23">
            <a:extLst>
              <a:ext uri="{FF2B5EF4-FFF2-40B4-BE49-F238E27FC236}">
                <a16:creationId xmlns:a16="http://schemas.microsoft.com/office/drawing/2014/main" id="{85FC6360-8C69-80A8-8A1A-F268022BC5FE}"/>
              </a:ext>
            </a:extLst>
          </p:cNvPr>
          <p:cNvSpPr/>
          <p:nvPr/>
        </p:nvSpPr>
        <p:spPr>
          <a:xfrm rot="13335574">
            <a:off x="7268539" y="4827531"/>
            <a:ext cx="333055" cy="542072"/>
          </a:xfrm>
          <a:prstGeom prst="up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541144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多模态预训练模型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0164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图谱模态</a:t>
            </a:r>
            <a:r>
              <a:rPr lang="en-US" altLang="zh-CN" dirty="0"/>
              <a:t>——</a:t>
            </a:r>
            <a:r>
              <a:rPr lang="zh-CN" altLang="en-US" dirty="0"/>
              <a:t>知识增强预训练语言模型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FFB269-2E0C-3DE2-CFF7-EBACD29B0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7" y="1377402"/>
            <a:ext cx="5248731" cy="51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23D2B9C-1DEB-73BB-D0EE-81C2B6794F65}"/>
              </a:ext>
            </a:extLst>
          </p:cNvPr>
          <p:cNvSpPr txBox="1"/>
          <p:nvPr/>
        </p:nvSpPr>
        <p:spPr>
          <a:xfrm>
            <a:off x="5856851" y="54430"/>
            <a:ext cx="6172853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动机：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预训练模型只能学习到词法知识，对事实知识不敏感；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需要解决知识噪声和冗余问题；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KG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融合方法分类：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基于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Word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Embedding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与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KB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Embedding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融合的方法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基于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Entity-Masking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的方法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基于图学习的方法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KG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增强预训练特点：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预训练模型架构的改进；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自监督任务的设计；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AA7A6F2-EAAD-0094-CF01-B42C836BCE30}"/>
              </a:ext>
            </a:extLst>
          </p:cNvPr>
          <p:cNvSpPr txBox="1"/>
          <p:nvPr/>
        </p:nvSpPr>
        <p:spPr>
          <a:xfrm>
            <a:off x="5856851" y="3783372"/>
            <a:ext cx="2567367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预训练语料与</a:t>
            </a: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KG</a:t>
            </a:r>
            <a:r>
              <a: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：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WikiDumps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(20-03-01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)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BookCorpus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中文维基百科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百度百科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076B1170-0E34-49E7-2E93-06CD70AF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51" y="5200370"/>
            <a:ext cx="5722579" cy="162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3AFB02D-C759-D5C3-302F-30CA83A9F166}"/>
              </a:ext>
            </a:extLst>
          </p:cNvPr>
          <p:cNvSpPr txBox="1"/>
          <p:nvPr/>
        </p:nvSpPr>
        <p:spPr>
          <a:xfrm>
            <a:off x="8836894" y="3992021"/>
            <a:ext cx="2342407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Wudao2.0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WikiZH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WebTextZH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Hit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专家网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48A6416-33FD-D0FE-FAF4-F3615782754D}"/>
              </a:ext>
            </a:extLst>
          </p:cNvPr>
          <p:cNvSpPr txBox="1"/>
          <p:nvPr/>
        </p:nvSpPr>
        <p:spPr>
          <a:xfrm>
            <a:off x="650226" y="6488670"/>
            <a:ext cx="50840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截止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2021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年现有的知识增强预训练语言模型一览</a:t>
            </a:r>
          </a:p>
        </p:txBody>
      </p:sp>
    </p:spTree>
    <p:extLst>
      <p:ext uri="{BB962C8B-B14F-4D97-AF65-F5344CB8AC3E}">
        <p14:creationId xmlns:p14="http://schemas.microsoft.com/office/powerpoint/2010/main" val="343256370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多模态预训练模型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6956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知识增强预训练语言模型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85B0911-08C4-B3BD-002B-61C41830D113}"/>
              </a:ext>
            </a:extLst>
          </p:cNvPr>
          <p:cNvSpPr txBox="1"/>
          <p:nvPr/>
        </p:nvSpPr>
        <p:spPr>
          <a:xfrm>
            <a:off x="0" y="6550223"/>
            <a:ext cx="749128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/>
              <a:t>ERNIE: Enhanced Representation through Knowledge Integration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D14426-62DA-AF6E-9D0C-BCC3E57168C3}"/>
              </a:ext>
            </a:extLst>
          </p:cNvPr>
          <p:cNvSpPr txBox="1"/>
          <p:nvPr/>
        </p:nvSpPr>
        <p:spPr>
          <a:xfrm>
            <a:off x="394050" y="4700651"/>
            <a:ext cx="40164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知识注入范式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1——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基于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Masking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的方法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2F0FCDF-5648-0733-1A3B-6DD9D6505280}"/>
              </a:ext>
            </a:extLst>
          </p:cNvPr>
          <p:cNvSpPr txBox="1"/>
          <p:nvPr/>
        </p:nvSpPr>
        <p:spPr>
          <a:xfrm>
            <a:off x="394050" y="5362392"/>
            <a:ext cx="368368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采用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Whole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Word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Masking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或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Replacement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策略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1AB573C-7C3A-D457-D67E-176E16CB24DC}"/>
              </a:ext>
            </a:extLst>
          </p:cNvPr>
          <p:cNvSpPr txBox="1"/>
          <p:nvPr/>
        </p:nvSpPr>
        <p:spPr>
          <a:xfrm>
            <a:off x="6823499" y="2195485"/>
            <a:ext cx="21569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Whole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Word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Masking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48E2533-E861-6D0E-0F87-563683135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2"/>
          <a:stretch/>
        </p:blipFill>
        <p:spPr bwMode="auto">
          <a:xfrm>
            <a:off x="3985759" y="680364"/>
            <a:ext cx="783248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074FE4-99E7-FA57-9957-3AE6B180A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42"/>
          <a:stretch/>
        </p:blipFill>
        <p:spPr>
          <a:xfrm>
            <a:off x="840204" y="1815859"/>
            <a:ext cx="3115644" cy="242217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36ABA0D-DF06-9022-2DF4-2A652B45E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3"/>
          <a:stretch/>
        </p:blipFill>
        <p:spPr bwMode="auto">
          <a:xfrm>
            <a:off x="4770898" y="2708439"/>
            <a:ext cx="6262200" cy="337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F374BA3-A94B-2774-1CF5-5665A5C993DD}"/>
              </a:ext>
            </a:extLst>
          </p:cNvPr>
          <p:cNvSpPr txBox="1"/>
          <p:nvPr/>
        </p:nvSpPr>
        <p:spPr>
          <a:xfrm>
            <a:off x="6913267" y="6134532"/>
            <a:ext cx="19774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Entity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Replacement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140258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多模态预训练模型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6956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知识增强预训练语言模型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85B0911-08C4-B3BD-002B-61C41830D113}"/>
              </a:ext>
            </a:extLst>
          </p:cNvPr>
          <p:cNvSpPr txBox="1"/>
          <p:nvPr/>
        </p:nvSpPr>
        <p:spPr>
          <a:xfrm>
            <a:off x="0" y="6550222"/>
            <a:ext cx="749128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b="0" i="0" dirty="0">
                <a:solidFill>
                  <a:srgbClr val="191919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A Unified Model for Knowledge Embedding and Pre-trained Language Representation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D14426-62DA-AF6E-9D0C-BCC3E57168C3}"/>
              </a:ext>
            </a:extLst>
          </p:cNvPr>
          <p:cNvSpPr txBox="1"/>
          <p:nvPr/>
        </p:nvSpPr>
        <p:spPr>
          <a:xfrm>
            <a:off x="109342" y="3712781"/>
            <a:ext cx="42729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知识注入范式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2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基于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Embedding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的方法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2F0FCDF-5648-0733-1A3B-6DD9D6505280}"/>
              </a:ext>
            </a:extLst>
          </p:cNvPr>
          <p:cNvSpPr txBox="1"/>
          <p:nvPr/>
        </p:nvSpPr>
        <p:spPr>
          <a:xfrm>
            <a:off x="150922" y="4346673"/>
            <a:ext cx="368368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预训练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Knowledge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Embedding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，并与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Word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Embedding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相结合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D9E3CF-8781-EB23-E91D-41FED630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2" y="1690786"/>
            <a:ext cx="4189804" cy="179681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1D540B54-67B9-7EEC-6D78-4396257C8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 bwMode="auto">
          <a:xfrm>
            <a:off x="4382305" y="2339755"/>
            <a:ext cx="7634072" cy="217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008C8AC-4A25-D307-55A7-523D5B742457}"/>
              </a:ext>
            </a:extLst>
          </p:cNvPr>
          <p:cNvSpPr txBox="1"/>
          <p:nvPr/>
        </p:nvSpPr>
        <p:spPr>
          <a:xfrm>
            <a:off x="7875217" y="4715903"/>
            <a:ext cx="9643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KEPLER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5F0AEAE-CF94-15BA-6B9E-9AB4677C6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29655" y="0"/>
            <a:ext cx="12192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01389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多模态预训练模型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6956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知识增强预训练语言模型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7D22AA-994A-6BB9-047E-DFB1C7DBC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3"/>
          <a:stretch/>
        </p:blipFill>
        <p:spPr bwMode="auto">
          <a:xfrm>
            <a:off x="4795982" y="134129"/>
            <a:ext cx="6283965" cy="27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85B0911-08C4-B3BD-002B-61C41830D113}"/>
              </a:ext>
            </a:extLst>
          </p:cNvPr>
          <p:cNvSpPr txBox="1"/>
          <p:nvPr/>
        </p:nvSpPr>
        <p:spPr>
          <a:xfrm>
            <a:off x="0" y="6288464"/>
            <a:ext cx="749128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/>
              <a:t>K-BERT: Enabling Language Representation with Knowledge Graph（AAAI2020）</a:t>
            </a:r>
            <a:endParaRPr lang="en-US" altLang="zh-CN" sz="1400" dirty="0"/>
          </a:p>
          <a:p>
            <a:r>
              <a:rPr lang="en" altLang="zh-CN" sz="1400" dirty="0"/>
              <a:t>Contextualized Language and Knowledge Embedding</a:t>
            </a:r>
            <a:r>
              <a:rPr lang="zh-CN" altLang="en-US" sz="1400" dirty="0"/>
              <a:t>（</a:t>
            </a:r>
            <a:r>
              <a:rPr lang="en-US" altLang="zh-CN" sz="1400" dirty="0"/>
              <a:t>ICCL2020</a:t>
            </a:r>
            <a:r>
              <a:rPr lang="zh-CN" altLang="en-US" sz="1400" dirty="0"/>
              <a:t>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D14426-62DA-AF6E-9D0C-BCC3E57168C3}"/>
              </a:ext>
            </a:extLst>
          </p:cNvPr>
          <p:cNvSpPr txBox="1"/>
          <p:nvPr/>
        </p:nvSpPr>
        <p:spPr>
          <a:xfrm>
            <a:off x="394050" y="4700651"/>
            <a:ext cx="39010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知识注入范式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3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基于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Graph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的方法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89EF7C4-1D56-6F67-6427-24A194A3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2" y="1635458"/>
            <a:ext cx="2842130" cy="28318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2F0FCDF-5648-0733-1A3B-6DD9D6505280}"/>
              </a:ext>
            </a:extLst>
          </p:cNvPr>
          <p:cNvSpPr txBox="1"/>
          <p:nvPr/>
        </p:nvSpPr>
        <p:spPr>
          <a:xfrm>
            <a:off x="394050" y="5362392"/>
            <a:ext cx="368368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将文本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token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与知识图谱通过实体链指相连，形成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Word-Knowledge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图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3AFE866-8DB9-F8C3-6140-4DC147B1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96" y="3004801"/>
            <a:ext cx="6016180" cy="29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1AB573C-7C3A-D457-D67E-176E16CB24DC}"/>
              </a:ext>
            </a:extLst>
          </p:cNvPr>
          <p:cNvSpPr txBox="1"/>
          <p:nvPr/>
        </p:nvSpPr>
        <p:spPr>
          <a:xfrm>
            <a:off x="7491283" y="2818276"/>
            <a:ext cx="9258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K-BERT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920BA0-E7A2-AE54-BC78-213071CABD1D}"/>
              </a:ext>
            </a:extLst>
          </p:cNvPr>
          <p:cNvSpPr txBox="1"/>
          <p:nvPr/>
        </p:nvSpPr>
        <p:spPr>
          <a:xfrm>
            <a:off x="7491283" y="5887577"/>
            <a:ext cx="9771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CoLAKE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7503890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多模态预训练模型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938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视觉多模态预训练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85B0911-08C4-B3BD-002B-61C41830D113}"/>
              </a:ext>
            </a:extLst>
          </p:cNvPr>
          <p:cNvSpPr txBox="1"/>
          <p:nvPr/>
        </p:nvSpPr>
        <p:spPr>
          <a:xfrm>
            <a:off x="0" y="6455022"/>
            <a:ext cx="749128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" altLang="zh-CN" sz="14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Learning Transferable Visual Models From Natural Language Supervision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DA227B-6520-9178-A236-C3A2F609E470}"/>
              </a:ext>
            </a:extLst>
          </p:cNvPr>
          <p:cNvSpPr txBox="1"/>
          <p:nvPr/>
        </p:nvSpPr>
        <p:spPr>
          <a:xfrm>
            <a:off x="3901810" y="5469452"/>
            <a:ext cx="382412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通过对比学习实现文图结合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——CLIP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056C5EE6-59EB-65AF-1C4A-71472DF46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5"/>
          <a:stretch/>
        </p:blipFill>
        <p:spPr bwMode="auto">
          <a:xfrm>
            <a:off x="840203" y="1820123"/>
            <a:ext cx="10190469" cy="362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53999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多模态预训练模型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938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视觉多模态预训练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DA227B-6520-9178-A236-C3A2F609E470}"/>
              </a:ext>
            </a:extLst>
          </p:cNvPr>
          <p:cNvSpPr txBox="1"/>
          <p:nvPr/>
        </p:nvSpPr>
        <p:spPr>
          <a:xfrm>
            <a:off x="5038038" y="2167451"/>
            <a:ext cx="16376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Diffusion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Model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1D4DE8D-DB80-2AC2-8F82-7EC490D1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35" y="1191943"/>
            <a:ext cx="5520632" cy="987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A680F2-F029-3E6A-D482-70F665EDE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027" y="2804838"/>
            <a:ext cx="6535648" cy="321860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7C66E72-6AED-CDD1-648D-47A7CF851786}"/>
              </a:ext>
            </a:extLst>
          </p:cNvPr>
          <p:cNvSpPr txBox="1"/>
          <p:nvPr/>
        </p:nvSpPr>
        <p:spPr>
          <a:xfrm>
            <a:off x="3348527" y="6093955"/>
            <a:ext cx="54784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通过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Diffusion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实现文图结合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——Latent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Diffusion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Model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683418-A393-2336-C610-BE67197BB70C}"/>
              </a:ext>
            </a:extLst>
          </p:cNvPr>
          <p:cNvSpPr txBox="1"/>
          <p:nvPr/>
        </p:nvSpPr>
        <p:spPr>
          <a:xfrm>
            <a:off x="57136" y="6494737"/>
            <a:ext cx="47618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" altLang="zh-CN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Latent Diffusion Model for Image Synthesis</a:t>
            </a:r>
            <a:r>
              <a:rPr lang="zh-CN" alt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en-US" altLang="zh-CN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CVPR2022</a:t>
            </a:r>
            <a:r>
              <a:rPr lang="zh-CN" alt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）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8413651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690244" y="890387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预训练语言模型发展史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58584" y="1826303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2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690244" y="1858757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预训练语言模型基础知识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9" name="成组"/>
          <p:cNvGrpSpPr/>
          <p:nvPr/>
        </p:nvGrpSpPr>
        <p:grpSpPr>
          <a:xfrm>
            <a:off x="758584" y="890387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1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58584" y="2766676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3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690244" y="279913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预训练模型的优化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690244" y="3705172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多模态预训练模型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58584" y="4641088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/>
                  </a:solidFill>
                </a:rPr>
                <a:t>5</a:t>
              </a:r>
              <a:endParaRPr dirty="0">
                <a:solidFill>
                  <a:schemeClr val="bg2"/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690244" y="4673542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/>
                </a:solidFill>
              </a:rPr>
              <a:t>预训练模型的调优</a:t>
            </a:r>
            <a:endParaRPr dirty="0">
              <a:solidFill>
                <a:schemeClr val="bg2"/>
              </a:solidFill>
            </a:endParaRP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58584" y="3705172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6" name="成组">
            <a:extLst>
              <a:ext uri="{FF2B5EF4-FFF2-40B4-BE49-F238E27FC236}">
                <a16:creationId xmlns:a16="http://schemas.microsoft.com/office/drawing/2014/main" id="{406F376A-8988-C6FA-350D-E3533A6D7ACE}"/>
              </a:ext>
            </a:extLst>
          </p:cNvPr>
          <p:cNvGrpSpPr/>
          <p:nvPr/>
        </p:nvGrpSpPr>
        <p:grpSpPr>
          <a:xfrm>
            <a:off x="758584" y="5581461"/>
            <a:ext cx="624012" cy="510541"/>
            <a:chOff x="0" y="0"/>
            <a:chExt cx="624010" cy="510539"/>
          </a:xfrm>
        </p:grpSpPr>
        <p:sp>
          <p:nvSpPr>
            <p:cNvPr id="27" name="正方形">
              <a:extLst>
                <a:ext uri="{FF2B5EF4-FFF2-40B4-BE49-F238E27FC236}">
                  <a16:creationId xmlns:a16="http://schemas.microsoft.com/office/drawing/2014/main" id="{2FC87233-1A56-8E9A-BDE4-748104534189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02">
              <a:extLst>
                <a:ext uri="{FF2B5EF4-FFF2-40B4-BE49-F238E27FC236}">
                  <a16:creationId xmlns:a16="http://schemas.microsoft.com/office/drawing/2014/main" id="{BE5161D4-C146-F49B-76AC-1CD503F93F52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6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9" name="文本框 30">
            <a:extLst>
              <a:ext uri="{FF2B5EF4-FFF2-40B4-BE49-F238E27FC236}">
                <a16:creationId xmlns:a16="http://schemas.microsoft.com/office/drawing/2014/main" id="{7E5A25DE-9D1F-D7CF-9F9B-D2E005DB98A6}"/>
              </a:ext>
            </a:extLst>
          </p:cNvPr>
          <p:cNvSpPr txBox="1"/>
          <p:nvPr/>
        </p:nvSpPr>
        <p:spPr>
          <a:xfrm>
            <a:off x="1690244" y="561391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开源软件与应用服务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2C72939-B35D-F057-74C8-2B4D154A23D2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NLP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</p:txBody>
      </p:sp>
    </p:spTree>
    <p:extLst>
      <p:ext uri="{BB962C8B-B14F-4D97-AF65-F5344CB8AC3E}">
        <p14:creationId xmlns:p14="http://schemas.microsoft.com/office/powerpoint/2010/main" val="133254932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2919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朴素微调（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Vanilla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Fine-tuning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24F03F4E-B212-9005-E076-1BB269C17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08797"/>
              </p:ext>
            </p:extLst>
          </p:nvPr>
        </p:nvGraphicFramePr>
        <p:xfrm>
          <a:off x="566455" y="1497032"/>
          <a:ext cx="11245589" cy="530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9687">
                  <a:extLst>
                    <a:ext uri="{9D8B030D-6E8A-4147-A177-3AD203B41FA5}">
                      <a16:colId xmlns:a16="http://schemas.microsoft.com/office/drawing/2014/main" val="1854457676"/>
                    </a:ext>
                  </a:extLst>
                </a:gridCol>
                <a:gridCol w="2567836">
                  <a:extLst>
                    <a:ext uri="{9D8B030D-6E8A-4147-A177-3AD203B41FA5}">
                      <a16:colId xmlns:a16="http://schemas.microsoft.com/office/drawing/2014/main" val="2251769936"/>
                    </a:ext>
                  </a:extLst>
                </a:gridCol>
                <a:gridCol w="2868460">
                  <a:extLst>
                    <a:ext uri="{9D8B030D-6E8A-4147-A177-3AD203B41FA5}">
                      <a16:colId xmlns:a16="http://schemas.microsoft.com/office/drawing/2014/main" val="4263885468"/>
                    </a:ext>
                  </a:extLst>
                </a:gridCol>
                <a:gridCol w="3419606">
                  <a:extLst>
                    <a:ext uri="{9D8B030D-6E8A-4147-A177-3AD203B41FA5}">
                      <a16:colId xmlns:a16="http://schemas.microsoft.com/office/drawing/2014/main" val="1969334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>
                          <a:latin typeface="Times" pitchFamily="2" charset="0"/>
                        </a:rPr>
                        <a:t>Task</a:t>
                      </a:r>
                      <a:r>
                        <a:rPr lang="zh-CN" altLang="en-US" sz="1600" b="1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" pitchFamily="2" charset="0"/>
                        </a:rPr>
                        <a:t>Type</a:t>
                      </a:r>
                      <a:endParaRPr lang="zh-CN" altLang="en-US" sz="1600" b="1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Times" pitchFamily="2" charset="0"/>
                        </a:rPr>
                        <a:t>Task-specific</a:t>
                      </a:r>
                      <a:r>
                        <a:rPr lang="zh-CN" altLang="en-US" sz="1600" b="1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" pitchFamily="2" charset="0"/>
                        </a:rPr>
                        <a:t>NLP</a:t>
                      </a:r>
                      <a:r>
                        <a:rPr lang="zh-CN" altLang="en-US" sz="1600" b="1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" pitchFamily="2" charset="0"/>
                        </a:rPr>
                        <a:t>Task</a:t>
                      </a:r>
                      <a:endParaRPr lang="zh-CN" altLang="en-US" sz="1600" b="1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>
                          <a:latin typeface="Times" pitchFamily="2" charset="0"/>
                        </a:rPr>
                        <a:t>Benchmark</a:t>
                      </a:r>
                      <a:endParaRPr lang="zh-CN" altLang="en-US" sz="1600" b="1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>
                          <a:latin typeface="Times" pitchFamily="2" charset="0"/>
                        </a:rPr>
                        <a:t>Objective</a:t>
                      </a:r>
                      <a:endParaRPr lang="zh-CN" altLang="en-US" sz="1600" b="1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25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Text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Classification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Times" pitchFamily="2" charset="0"/>
                        </a:rPr>
                        <a:t>情感分析、主题分类、关系分类、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SST-2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SST-5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MR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CR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 err="1">
                          <a:latin typeface="Times" pitchFamily="2" charset="0"/>
                        </a:rPr>
                        <a:t>AGNews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Yelp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 err="1">
                          <a:latin typeface="Times" pitchFamily="2" charset="0"/>
                        </a:rPr>
                        <a:t>IFlyTek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 err="1">
                          <a:latin typeface="Times" pitchFamily="2" charset="0"/>
                        </a:rPr>
                        <a:t>Tnews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 err="1">
                          <a:latin typeface="Times" pitchFamily="2" charset="0"/>
                        </a:rPr>
                        <a:t>SemEval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89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Sentence-pair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Matching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Times" pitchFamily="2" charset="0"/>
                        </a:rPr>
                        <a:t>文本匹配、文本蕴含、问答匹配、文本检索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MNLI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SNLI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ONLI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CMNLI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QQP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MRPC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SST-B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42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Token-level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Classification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Times" pitchFamily="2" charset="0"/>
                        </a:rPr>
                        <a:t>实体识别、词性标注、槽位填充、方面级情感分析、拼写检测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CLUENER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CCKS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CHIP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SNIPS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 err="1">
                          <a:latin typeface="Times" pitchFamily="2" charset="0"/>
                        </a:rPr>
                        <a:t>OnteNotes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MIT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CONLL-03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SIGHAN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575543"/>
                  </a:ext>
                </a:extLst>
              </a:tr>
              <a:tr h="5283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Span-based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Selection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Times" pitchFamily="2" charset="0"/>
                        </a:rPr>
                        <a:t>抽取式阅读理解、事件抽取、抽取式摘要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 err="1">
                          <a:latin typeface="Times" pitchFamily="2" charset="0"/>
                        </a:rPr>
                        <a:t>SQuAD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CMRC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CCKS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MRQA2019</a:t>
                      </a:r>
                    </a:p>
                    <a:p>
                      <a:pPr algn="l"/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965829"/>
                  </a:ext>
                </a:extLst>
              </a:tr>
              <a:tr h="53057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Multi-choice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Times" pitchFamily="2" charset="0"/>
                        </a:rPr>
                        <a:t>多项选择、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KBQA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CHID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C3</a:t>
                      </a:r>
                      <a:r>
                        <a:rPr lang="zh-CN" altLang="en-US" sz="16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、</a:t>
                      </a:r>
                      <a:r>
                        <a:rPr lang="en" altLang="zh-CN" sz="16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LC-</a:t>
                      </a:r>
                      <a:r>
                        <a:rPr lang="en" altLang="zh-CN" sz="1600" b="0" i="0" u="none" strike="noStrike" cap="none" spc="0" baseline="0" dirty="0" err="1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QuAD</a:t>
                      </a:r>
                      <a:r>
                        <a:rPr lang="zh-CN" altLang="en-US" sz="16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、</a:t>
                      </a:r>
                      <a:r>
                        <a:rPr lang="en" altLang="zh-CN" sz="1600" b="0" i="0" u="none" strike="noStrike" cap="none" spc="0" baseline="0" dirty="0" err="1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WebQuestions</a:t>
                      </a:r>
                      <a:r>
                        <a:rPr lang="zh-CN" altLang="en-US" sz="16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、</a:t>
                      </a:r>
                      <a:r>
                        <a:rPr lang="en" altLang="zh-CN" sz="16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Times" pitchFamily="2" charset="0"/>
                          <a:ea typeface="+mn-ea"/>
                          <a:cs typeface="+mn-cs"/>
                          <a:sym typeface="PingFang SC Regular"/>
                        </a:rPr>
                        <a:t>Grailqa</a:t>
                      </a:r>
                      <a:endParaRPr lang="en" altLang="zh-CN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Times" pitchFamily="2" charset="0"/>
                        <a:ea typeface="+mn-ea"/>
                        <a:cs typeface="+mn-cs"/>
                        <a:sym typeface="PingFang SC Regular"/>
                      </a:endParaRPr>
                    </a:p>
                    <a:p>
                      <a:pPr algn="l"/>
                      <a:endParaRPr lang="zh-CN" altLang="en-US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Times" pitchFamily="2" charset="0"/>
                        <a:ea typeface="+mn-ea"/>
                        <a:cs typeface="+mn-cs"/>
                        <a:sym typeface="PingFang SC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357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Text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Generation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Times" pitchFamily="2" charset="0"/>
                        </a:rPr>
                        <a:t>机器翻译、生成式摘要、对话问答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Times" pitchFamily="2" charset="0"/>
                        </a:rPr>
                        <a:t>WMT18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FLORES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Multi30K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 err="1">
                          <a:latin typeface="Times" pitchFamily="2" charset="0"/>
                        </a:rPr>
                        <a:t>WikiTableT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CEPSUM</a:t>
                      </a:r>
                      <a:r>
                        <a:rPr lang="zh-CN" altLang="en-US" sz="1600" dirty="0">
                          <a:latin typeface="Times" pitchFamily="2" charset="0"/>
                        </a:rPr>
                        <a:t>、</a:t>
                      </a:r>
                      <a:r>
                        <a:rPr lang="en-US" altLang="zh-CN" sz="1600" dirty="0">
                          <a:latin typeface="Times" pitchFamily="2" charset="0"/>
                        </a:rPr>
                        <a:t>MSMO</a:t>
                      </a:r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600" dirty="0"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948049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26F9C049-946A-D6DC-CA7A-1D09FC619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742" y="2084298"/>
            <a:ext cx="2273300" cy="292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F02C41-89D0-85E2-0FF7-6D1BE84F4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708"/>
          <a:stretch/>
        </p:blipFill>
        <p:spPr>
          <a:xfrm>
            <a:off x="8516742" y="2818781"/>
            <a:ext cx="2509801" cy="330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102689-37FB-DD41-DC9E-E7DCCC07E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54"/>
          <a:stretch/>
        </p:blipFill>
        <p:spPr>
          <a:xfrm>
            <a:off x="8916419" y="3148981"/>
            <a:ext cx="2110124" cy="3302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66D9F3-5EE1-9EE9-A973-63863B5D0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973"/>
          <a:stretch/>
        </p:blipFill>
        <p:spPr>
          <a:xfrm>
            <a:off x="8516742" y="3620644"/>
            <a:ext cx="2021868" cy="317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46FF0A6-8670-9FFF-B1EC-6DD112A7C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278" y="3978442"/>
            <a:ext cx="1854200" cy="33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2DF8CA-37E8-FB0F-49B5-212DC1A17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010" b="-8333"/>
          <a:stretch/>
        </p:blipFill>
        <p:spPr>
          <a:xfrm>
            <a:off x="8516742" y="4429770"/>
            <a:ext cx="2021868" cy="3302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68838F9-27B4-D98F-E8A3-ACCABF3DB0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14" t="-8333"/>
          <a:stretch/>
        </p:blipFill>
        <p:spPr>
          <a:xfrm>
            <a:off x="8780832" y="4735426"/>
            <a:ext cx="3007091" cy="2913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E69243-1063-B074-4F2E-881F1E8B17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535" t="3704"/>
          <a:stretch/>
        </p:blipFill>
        <p:spPr>
          <a:xfrm>
            <a:off x="9351141" y="5597133"/>
            <a:ext cx="1860336" cy="330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4737F12-FADD-3CF6-C3EB-EB3DBF021B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r="40060" b="3703"/>
          <a:stretch/>
        </p:blipFill>
        <p:spPr>
          <a:xfrm>
            <a:off x="8455810" y="5238283"/>
            <a:ext cx="2755667" cy="330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B242640-A106-5FC0-85C0-AA34C1B35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5810" y="6135408"/>
            <a:ext cx="2501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6313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参数正则化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ABD58E-E20C-5371-AE8F-21B71F90824D}"/>
              </a:ext>
            </a:extLst>
          </p:cNvPr>
          <p:cNvSpPr/>
          <p:nvPr/>
        </p:nvSpPr>
        <p:spPr>
          <a:xfrm>
            <a:off x="606939" y="1263133"/>
            <a:ext cx="5169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Key idea: Make the best of the Pre-trained weight</a:t>
            </a:r>
            <a:endParaRPr lang="en-US" altLang="zh-CN" dirty="0">
              <a:latin typeface="Times" pitchFamily="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44CBB59-96F7-BCFA-F943-4FB5116E11B8}"/>
              </a:ext>
            </a:extLst>
          </p:cNvPr>
          <p:cNvSpPr/>
          <p:nvPr/>
        </p:nvSpPr>
        <p:spPr>
          <a:xfrm>
            <a:off x="606939" y="1763037"/>
            <a:ext cx="540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NoisyTune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ACL 2022: Perturb the pre-trained weights with noises </a:t>
            </a:r>
            <a:r>
              <a:rPr lang="en-US" altLang="zh-CN" b="1" dirty="0">
                <a:latin typeface="Times" panose="02020603050405020304" pitchFamily="18" charset="0"/>
                <a:cs typeface="Times" panose="02020603050405020304" pitchFamily="18" charset="0"/>
              </a:rPr>
              <a:t>before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fine-tuning.</a:t>
            </a:r>
          </a:p>
          <a:p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  <a:cs typeface="Times" panose="02020603050405020304" pitchFamily="18" charset="0"/>
              </a:rPr>
              <a:t>随机的为选定的参数添加均匀分布噪声。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6DCF10-AC18-7D21-EEE3-DE1E4B93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4" y="2743536"/>
            <a:ext cx="4030821" cy="7709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20B457-9DF0-5B48-ABAB-AEC1F9DAE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" t="1588" r="4409"/>
          <a:stretch/>
        </p:blipFill>
        <p:spPr>
          <a:xfrm>
            <a:off x="278298" y="3674104"/>
            <a:ext cx="5790891" cy="27361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4054E5-7FC5-AFCC-C631-6C0B5072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68232"/>
            <a:ext cx="5836544" cy="153246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F6070D1-296D-5698-D8AA-691E208AAC8B}"/>
              </a:ext>
            </a:extLst>
          </p:cNvPr>
          <p:cNvSpPr txBox="1"/>
          <p:nvPr/>
        </p:nvSpPr>
        <p:spPr>
          <a:xfrm>
            <a:off x="6096000" y="186434"/>
            <a:ext cx="529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Mixout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i="1" dirty="0">
                <a:latin typeface="Times" panose="02020603050405020304" pitchFamily="18" charset="0"/>
                <a:cs typeface="Times" panose="02020603050405020304" pitchFamily="18" charset="0"/>
              </a:rPr>
              <a:t>ICLR 2020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: Randomly replace the fine-tuned weights with pre-trained parameters.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C292297-6207-FE46-1DAE-A13A938EF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555" y="2771633"/>
            <a:ext cx="4663773" cy="37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32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690244" y="890387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/>
              <a:t>预训练语言模型发展史</a:t>
            </a:r>
            <a:endParaRPr dirty="0"/>
          </a:p>
        </p:txBody>
      </p:sp>
      <p:grpSp>
        <p:nvGrpSpPr>
          <p:cNvPr id="174" name="成组"/>
          <p:cNvGrpSpPr/>
          <p:nvPr/>
        </p:nvGrpSpPr>
        <p:grpSpPr>
          <a:xfrm>
            <a:off x="758584" y="1826303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2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690244" y="1858757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预训练语言模型基础知识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9" name="成组"/>
          <p:cNvGrpSpPr/>
          <p:nvPr/>
        </p:nvGrpSpPr>
        <p:grpSpPr>
          <a:xfrm>
            <a:off x="758584" y="890387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/>
                <a:t>1</a:t>
              </a:r>
              <a:endParaRPr dirty="0"/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58584" y="2766676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3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690244" y="279913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预训练模型的优化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690244" y="3705172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多模态预训练模型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58584" y="4641088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690244" y="4673542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预训练语言模型的调优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58584" y="3705172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6" name="成组">
            <a:extLst>
              <a:ext uri="{FF2B5EF4-FFF2-40B4-BE49-F238E27FC236}">
                <a16:creationId xmlns:a16="http://schemas.microsoft.com/office/drawing/2014/main" id="{406F376A-8988-C6FA-350D-E3533A6D7ACE}"/>
              </a:ext>
            </a:extLst>
          </p:cNvPr>
          <p:cNvGrpSpPr/>
          <p:nvPr/>
        </p:nvGrpSpPr>
        <p:grpSpPr>
          <a:xfrm>
            <a:off x="758584" y="5581461"/>
            <a:ext cx="624012" cy="510541"/>
            <a:chOff x="0" y="0"/>
            <a:chExt cx="624010" cy="510539"/>
          </a:xfrm>
        </p:grpSpPr>
        <p:sp>
          <p:nvSpPr>
            <p:cNvPr id="27" name="正方形">
              <a:extLst>
                <a:ext uri="{FF2B5EF4-FFF2-40B4-BE49-F238E27FC236}">
                  <a16:creationId xmlns:a16="http://schemas.microsoft.com/office/drawing/2014/main" id="{2FC87233-1A56-8E9A-BDE4-748104534189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02">
              <a:extLst>
                <a:ext uri="{FF2B5EF4-FFF2-40B4-BE49-F238E27FC236}">
                  <a16:creationId xmlns:a16="http://schemas.microsoft.com/office/drawing/2014/main" id="{BE5161D4-C146-F49B-76AC-1CD503F93F52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6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9" name="文本框 30">
            <a:extLst>
              <a:ext uri="{FF2B5EF4-FFF2-40B4-BE49-F238E27FC236}">
                <a16:creationId xmlns:a16="http://schemas.microsoft.com/office/drawing/2014/main" id="{7E5A25DE-9D1F-D7CF-9F9B-D2E005DB98A6}"/>
              </a:ext>
            </a:extLst>
          </p:cNvPr>
          <p:cNvSpPr txBox="1"/>
          <p:nvPr/>
        </p:nvSpPr>
        <p:spPr>
          <a:xfrm>
            <a:off x="1690244" y="561391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开源软件与应用服务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EAA309-F634-0F8B-9C67-AEF4F0208B71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NLP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</p:txBody>
      </p:sp>
    </p:spTree>
    <p:extLst>
      <p:ext uri="{BB962C8B-B14F-4D97-AF65-F5344CB8AC3E}">
        <p14:creationId xmlns:p14="http://schemas.microsoft.com/office/powerpoint/2010/main" val="369171960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梯度正则化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CE9621-D3ED-C523-106D-0967A49B396E}"/>
              </a:ext>
            </a:extLst>
          </p:cNvPr>
          <p:cNvSpPr/>
          <p:nvPr/>
        </p:nvSpPr>
        <p:spPr>
          <a:xfrm>
            <a:off x="606939" y="1263133"/>
            <a:ext cx="8717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Key idea: Inspired by Pruning, assign different importance to parameters by gradients.</a:t>
            </a:r>
            <a:endParaRPr lang="en-US" altLang="zh-CN" dirty="0">
              <a:latin typeface="Times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3D941C-AECB-6E2C-3C65-72EA4177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10" y="2465731"/>
            <a:ext cx="3854994" cy="21650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15F978E-05C0-CF8E-7B92-F75CF5AE4D3C}"/>
              </a:ext>
            </a:extLst>
          </p:cNvPr>
          <p:cNvSpPr/>
          <p:nvPr/>
        </p:nvSpPr>
        <p:spPr>
          <a:xfrm>
            <a:off x="606939" y="1936399"/>
            <a:ext cx="689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ChildTuning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i="1" dirty="0">
                <a:latin typeface="Times" panose="02020603050405020304" pitchFamily="18" charset="0"/>
                <a:cs typeface="Times" panose="02020603050405020304" pitchFamily="18" charset="0"/>
              </a:rPr>
              <a:t>EMNLP 2021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: Fine-tuning only a sub-network within. 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7D9CBCA-8461-C9C8-4352-320F01A48CEB}"/>
              </a:ext>
            </a:extLst>
          </p:cNvPr>
          <p:cNvSpPr/>
          <p:nvPr/>
        </p:nvSpPr>
        <p:spPr>
          <a:xfrm>
            <a:off x="606939" y="5225535"/>
            <a:ext cx="6894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ChildTuning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-F: Apply Purely Random Mask;</a:t>
            </a:r>
          </a:p>
          <a:p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ChildTuning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-D: Apply Mask by Fisher Information.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800A6C7-F46D-984A-FA3D-779558EBF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39" y="5959698"/>
            <a:ext cx="5091128" cy="7012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7E9C79-373B-0F41-9894-A0423CC5D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39" y="4590716"/>
            <a:ext cx="2933171" cy="6523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13FA4F-FB88-009D-2450-FB5DFD910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067" y="4472331"/>
            <a:ext cx="6066907" cy="208653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D079474-2FDB-CAB9-0B37-5A4326626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911" y="2329498"/>
            <a:ext cx="4740150" cy="20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3993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7848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鲁棒性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15953AF-9A82-1F3B-5ACF-B3D061D23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3" r="10177"/>
          <a:stretch/>
        </p:blipFill>
        <p:spPr>
          <a:xfrm>
            <a:off x="150085" y="2881125"/>
            <a:ext cx="5016647" cy="24479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3ED02C4-5FD1-C40E-567F-24F3F9CFB5E6}"/>
              </a:ext>
            </a:extLst>
          </p:cNvPr>
          <p:cNvSpPr txBox="1"/>
          <p:nvPr/>
        </p:nvSpPr>
        <p:spPr>
          <a:xfrm>
            <a:off x="2106468" y="6270357"/>
            <a:ext cx="7976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R-Drop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1E0CF3F-9310-F4B4-BE42-2B69E5B99A0F}"/>
              </a:ext>
            </a:extLst>
          </p:cNvPr>
          <p:cNvSpPr/>
          <p:nvPr/>
        </p:nvSpPr>
        <p:spPr>
          <a:xfrm>
            <a:off x="5479190" y="1299966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Recap: formulation of Mix-up methods</a:t>
            </a:r>
            <a:endParaRPr lang="en-US" altLang="zh-CN" dirty="0">
              <a:latin typeface="Times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37F379-59FC-50A0-5D09-D9792FF92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190" y="4069258"/>
            <a:ext cx="6562725" cy="25431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5F39E5-C491-EA8A-8C14-3A724494D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190" y="1910612"/>
            <a:ext cx="2889794" cy="9517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AC238A-E268-233B-6350-A6F7BE86C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0488" y="1878414"/>
            <a:ext cx="3172883" cy="98399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B9B1A2A-09A4-63D6-0E7E-40EB1D98DEE8}"/>
              </a:ext>
            </a:extLst>
          </p:cNvPr>
          <p:cNvSpPr/>
          <p:nvPr/>
        </p:nvSpPr>
        <p:spPr>
          <a:xfrm>
            <a:off x="5479190" y="3078560"/>
            <a:ext cx="497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" panose="02020603050405020304" pitchFamily="18" charset="0"/>
                <a:cs typeface="Times" panose="02020603050405020304" pitchFamily="18" charset="0"/>
              </a:rPr>
              <a:t>IJCAI 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2022: Robust Fine-tuning via Perturbation and Interpolation from In-batch Instances 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870E0E0-5198-696D-2687-B6AEED1A29D3}"/>
              </a:ext>
            </a:extLst>
          </p:cNvPr>
          <p:cNvSpPr/>
          <p:nvPr/>
        </p:nvSpPr>
        <p:spPr>
          <a:xfrm>
            <a:off x="206308" y="1416749"/>
            <a:ext cx="5141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R-Drop </a:t>
            </a:r>
            <a:r>
              <a:rPr lang="en-US" altLang="zh-CN" i="1" dirty="0">
                <a:latin typeface="Times" panose="02020603050405020304" pitchFamily="18" charset="0"/>
                <a:cs typeface="Times" panose="02020603050405020304" pitchFamily="18" charset="0"/>
              </a:rPr>
              <a:t>NIPS 2021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: generate distributions by different dropout mask.</a:t>
            </a:r>
          </a:p>
          <a:p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(similar idea: Fraternal Dropout ICLR2018 on RNNs) 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13811F-58EE-F99A-37D8-B3EA845A8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63" y="5475900"/>
            <a:ext cx="5274513" cy="6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30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各向异性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CE9165-5AE0-3FFD-0B44-A8A6A4F3008F}"/>
              </a:ext>
            </a:extLst>
          </p:cNvPr>
          <p:cNvSpPr txBox="1"/>
          <p:nvPr/>
        </p:nvSpPr>
        <p:spPr>
          <a:xfrm>
            <a:off x="722244" y="3251383"/>
            <a:ext cx="35548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各向异性（左）与各向同性（右）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973BF8-E07A-9A53-DC11-B95D74FCF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4" y="1341910"/>
            <a:ext cx="3256740" cy="190947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BAAD375-66A9-D7CC-BE09-D5B8CFB50249}"/>
              </a:ext>
            </a:extLst>
          </p:cNvPr>
          <p:cNvSpPr txBox="1"/>
          <p:nvPr/>
        </p:nvSpPr>
        <p:spPr>
          <a:xfrm>
            <a:off x="298253" y="6152373"/>
            <a:ext cx="446481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BERT</a:t>
            </a:r>
            <a:r>
              <a:rPr lang="zh-CN" altLang="en-US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中的</a:t>
            </a:r>
            <a:r>
              <a:rPr lang="en" altLang="zh-CN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lang="zh-CN" altLang="en-US" dirty="0">
                <a:solidFill>
                  <a:srgbClr val="121212"/>
                </a:solidFill>
                <a:effectLst/>
                <a:latin typeface="Times" pitchFamily="2" charset="0"/>
                <a:ea typeface="FangSong" panose="02010609060101010101" pitchFamily="49" charset="-122"/>
              </a:rPr>
              <a:t>学到的词向量在空间的分布表现出的是各项异性现象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9F094EA-358A-1CA1-8096-F8DF53582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/>
          <a:stretch/>
        </p:blipFill>
        <p:spPr bwMode="auto">
          <a:xfrm>
            <a:off x="786865" y="3620713"/>
            <a:ext cx="3192119" cy="25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0B99BFB-3242-D344-CB30-E2D784D4A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45" y="138472"/>
            <a:ext cx="3273510" cy="19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25D0997-7772-345C-651D-10F5AD3A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07" y="2446092"/>
            <a:ext cx="5058028" cy="178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AE70CFB-4BB1-40BE-9E08-949793B0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64" y="4336896"/>
            <a:ext cx="6600272" cy="23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40BD0C4-45F2-7B76-FE08-50A56972AB4F}"/>
              </a:ext>
            </a:extLst>
          </p:cNvPr>
          <p:cNvSpPr txBox="1"/>
          <p:nvPr/>
        </p:nvSpPr>
        <p:spPr>
          <a:xfrm>
            <a:off x="7927366" y="2076760"/>
            <a:ext cx="17192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" altLang="zh-CN" dirty="0">
                <a:latin typeface="Times" pitchFamily="2" charset="0"/>
              </a:rPr>
              <a:t>BERT-flow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6F334C4-33AB-78F7-0883-F56ABD64DDB0}"/>
              </a:ext>
            </a:extLst>
          </p:cNvPr>
          <p:cNvSpPr txBox="1"/>
          <p:nvPr/>
        </p:nvSpPr>
        <p:spPr>
          <a:xfrm>
            <a:off x="8034866" y="4077474"/>
            <a:ext cx="16825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>
                <a:latin typeface="Times" pitchFamily="2" charset="0"/>
              </a:rPr>
              <a:t>BERT-whitening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1FE18F-7FD4-9882-6560-78E18498B7FD}"/>
              </a:ext>
            </a:extLst>
          </p:cNvPr>
          <p:cNvSpPr txBox="1"/>
          <p:nvPr/>
        </p:nvSpPr>
        <p:spPr>
          <a:xfrm>
            <a:off x="8364687" y="6493919"/>
            <a:ext cx="8874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" altLang="zh-CN" dirty="0" err="1">
                <a:latin typeface="Times" pitchFamily="2" charset="0"/>
              </a:rPr>
              <a:t>SimCSE</a:t>
            </a:r>
            <a:endParaRPr lang="en" altLang="zh-CN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6116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6509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Times" pitchFamily="2" charset="0"/>
              </a:rPr>
              <a:t>提示学习（</a:t>
            </a:r>
            <a:r>
              <a:rPr lang="en-US" altLang="zh-CN" dirty="0">
                <a:latin typeface="Times" pitchFamily="2" charset="0"/>
              </a:rPr>
              <a:t>Prompt-based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Learning</a:t>
            </a:r>
            <a:r>
              <a:rPr lang="zh-CN" altLang="en-US" dirty="0">
                <a:latin typeface="Times" pitchFamily="2" charset="0"/>
              </a:rPr>
              <a:t>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601972-4E8E-2A2C-6B77-3D227495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66" y="1635458"/>
            <a:ext cx="4127581" cy="372311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B7B7664-22A4-86F5-1E3C-7B5EB508FCD2}"/>
              </a:ext>
            </a:extLst>
          </p:cNvPr>
          <p:cNvSpPr txBox="1"/>
          <p:nvPr/>
        </p:nvSpPr>
        <p:spPr>
          <a:xfrm>
            <a:off x="1976098" y="5420822"/>
            <a:ext cx="5027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PET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graphicFrame>
        <p:nvGraphicFramePr>
          <p:cNvPr id="6" name="表格 11">
            <a:extLst>
              <a:ext uri="{FF2B5EF4-FFF2-40B4-BE49-F238E27FC236}">
                <a16:creationId xmlns:a16="http://schemas.microsoft.com/office/drawing/2014/main" id="{64520E8D-23BE-6343-290C-84D834854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490515"/>
              </p:ext>
            </p:extLst>
          </p:nvPr>
        </p:nvGraphicFramePr>
        <p:xfrm>
          <a:off x="4490842" y="1711613"/>
          <a:ext cx="7398532" cy="37918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99266">
                  <a:extLst>
                    <a:ext uri="{9D8B030D-6E8A-4147-A177-3AD203B41FA5}">
                      <a16:colId xmlns:a16="http://schemas.microsoft.com/office/drawing/2014/main" val="2291966298"/>
                    </a:ext>
                  </a:extLst>
                </a:gridCol>
                <a:gridCol w="3699266">
                  <a:extLst>
                    <a:ext uri="{9D8B030D-6E8A-4147-A177-3AD203B41FA5}">
                      <a16:colId xmlns:a16="http://schemas.microsoft.com/office/drawing/2014/main" val="2087202997"/>
                    </a:ext>
                  </a:extLst>
                </a:gridCol>
              </a:tblGrid>
              <a:tr h="46368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Pattern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Verbalizer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94096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629669"/>
                  </a:ext>
                </a:extLst>
              </a:tr>
              <a:tr h="735919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806495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Yes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/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No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69091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8C3F465C-4037-FE11-6962-0D997B016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399" y="2352419"/>
            <a:ext cx="3737623" cy="10081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700F35-F321-D583-17E6-F091373EA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740" y="2449335"/>
            <a:ext cx="3683348" cy="6669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F7C3FC1-5B2A-26BB-3945-5D22FBB416E8}"/>
              </a:ext>
            </a:extLst>
          </p:cNvPr>
          <p:cNvSpPr txBox="1"/>
          <p:nvPr/>
        </p:nvSpPr>
        <p:spPr>
          <a:xfrm>
            <a:off x="6578128" y="5513454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" pitchFamily="2" charset="0"/>
              </a:rPr>
              <a:t>Pattern-Verbalizer-Pair</a:t>
            </a:r>
            <a:r>
              <a:rPr kumimoji="1" lang="zh-CN" altLang="en-US" dirty="0">
                <a:latin typeface="Times" pitchFamily="2" charset="0"/>
              </a:rPr>
              <a:t>（</a:t>
            </a:r>
            <a:r>
              <a:rPr kumimoji="1" lang="en-US" altLang="zh-CN" dirty="0">
                <a:latin typeface="Times" pitchFamily="2" charset="0"/>
              </a:rPr>
              <a:t>PVP</a:t>
            </a:r>
            <a:r>
              <a:rPr kumimoji="1" lang="zh-CN" altLang="en-US" dirty="0">
                <a:latin typeface="Times" pitchFamily="2" charset="0"/>
              </a:rPr>
              <a:t>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41CB3C-5B6C-6F2F-8B4F-04B06F75A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124" y="3632005"/>
            <a:ext cx="3780793" cy="369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0BD0593-A59A-02C0-C64F-80B79C3F0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447" y="3541289"/>
            <a:ext cx="3794310" cy="660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B563D07-B128-0BC3-F135-40113E6F4F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4800" y="4258413"/>
            <a:ext cx="2881552" cy="116893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6372494-F25E-EE4F-C0C2-1C650CA5727C}"/>
              </a:ext>
            </a:extLst>
          </p:cNvPr>
          <p:cNvSpPr txBox="1"/>
          <p:nvPr/>
        </p:nvSpPr>
        <p:spPr>
          <a:xfrm>
            <a:off x="0" y="6334780"/>
            <a:ext cx="813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Exploiting Cloze-Questions for Few-Shot Text Classification and Natural Language Inference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sz="1400" dirty="0">
                <a:latin typeface="Times" pitchFamily="2" charset="0"/>
                <a:ea typeface="FangSong" panose="02010609060101010101" pitchFamily="49" charset="-122"/>
              </a:rPr>
              <a:t>EACL2021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）</a:t>
            </a:r>
            <a:endParaRPr lang="en" altLang="zh-CN" sz="1400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en" altLang="zh-CN" sz="1400" dirty="0">
                <a:latin typeface="Times" pitchFamily="2" charset="0"/>
              </a:rPr>
              <a:t>It‘s Not Just Size That Matters: Small Language Models Are Also Few-Shot Learners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sz="1400" dirty="0">
                <a:latin typeface="Times" pitchFamily="2" charset="0"/>
                <a:ea typeface="FangSong" panose="02010609060101010101" pitchFamily="49" charset="-122"/>
              </a:rPr>
              <a:t>NAACL2021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）</a:t>
            </a:r>
            <a:endParaRPr lang="en" altLang="zh-CN" sz="1400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675375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>
            <a:extLst>
              <a:ext uri="{FF2B5EF4-FFF2-40B4-BE49-F238E27FC236}">
                <a16:creationId xmlns:a16="http://schemas.microsoft.com/office/drawing/2014/main" id="{3193D572-C52D-11AC-CD66-474F4901C9D0}"/>
              </a:ext>
            </a:extLst>
          </p:cNvPr>
          <p:cNvSpPr/>
          <p:nvPr/>
        </p:nvSpPr>
        <p:spPr>
          <a:xfrm>
            <a:off x="333190" y="4166389"/>
            <a:ext cx="5591505" cy="223200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7A53F39-F0C5-178D-039A-0863A55F112B}"/>
              </a:ext>
            </a:extLst>
          </p:cNvPr>
          <p:cNvSpPr/>
          <p:nvPr/>
        </p:nvSpPr>
        <p:spPr>
          <a:xfrm>
            <a:off x="6545903" y="4166389"/>
            <a:ext cx="5591505" cy="2520000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6509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提示学习（</a:t>
            </a:r>
            <a:r>
              <a:rPr lang="en-US" altLang="zh-CN" dirty="0">
                <a:latin typeface="Times" pitchFamily="2" charset="0"/>
              </a:rPr>
              <a:t>Prompt-based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Learning</a:t>
            </a:r>
            <a:r>
              <a:rPr lang="zh-CN" altLang="en-US" dirty="0">
                <a:latin typeface="Times" pitchFamily="2" charset="0"/>
              </a:rPr>
              <a:t>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850A4E0-EC08-D3B0-2709-2A2F1F593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12305"/>
          <a:stretch/>
        </p:blipFill>
        <p:spPr>
          <a:xfrm>
            <a:off x="6250958" y="1448615"/>
            <a:ext cx="5886450" cy="24056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3ABFE05-23F2-5453-4536-00436255F309}"/>
              </a:ext>
            </a:extLst>
          </p:cNvPr>
          <p:cNvSpPr txBox="1"/>
          <p:nvPr/>
        </p:nvSpPr>
        <p:spPr>
          <a:xfrm>
            <a:off x="8976092" y="379179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" pitchFamily="2" charset="0"/>
              </a:rPr>
              <a:t>P-tuning</a:t>
            </a:r>
            <a:endParaRPr kumimoji="1" lang="zh-CN" altLang="en-US" dirty="0">
              <a:latin typeface="Times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0811E47-7F3C-E67D-77CC-9058EC0B5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178" y="5036718"/>
            <a:ext cx="3657600" cy="419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835903-AD0D-9FB7-E8A5-4011DBB44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481" y="5602075"/>
            <a:ext cx="2616058" cy="6684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C7754CA-7B43-D502-FCA5-C45B266FADCA}"/>
              </a:ext>
            </a:extLst>
          </p:cNvPr>
          <p:cNvSpPr txBox="1"/>
          <p:nvPr/>
        </p:nvSpPr>
        <p:spPr>
          <a:xfrm>
            <a:off x="8525523" y="6270495"/>
            <a:ext cx="139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Soft-prompt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B0454C3-748E-C4AA-9164-3A1DD72F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910" y="4345788"/>
            <a:ext cx="4267200" cy="381000"/>
          </a:xfrm>
          <a:prstGeom prst="rect">
            <a:avLst/>
          </a:prstGeom>
        </p:spPr>
      </p:pic>
      <p:sp>
        <p:nvSpPr>
          <p:cNvPr id="17" name="下箭头 16">
            <a:extLst>
              <a:ext uri="{FF2B5EF4-FFF2-40B4-BE49-F238E27FC236}">
                <a16:creationId xmlns:a16="http://schemas.microsoft.com/office/drawing/2014/main" id="{212C6AC4-FCC9-7297-BC1D-D6A27C762DBB}"/>
              </a:ext>
            </a:extLst>
          </p:cNvPr>
          <p:cNvSpPr/>
          <p:nvPr/>
        </p:nvSpPr>
        <p:spPr bwMode="auto">
          <a:xfrm>
            <a:off x="8720922" y="4675647"/>
            <a:ext cx="1008112" cy="341363"/>
          </a:xfrm>
          <a:prstGeom prst="downArrow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381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C299073-83E7-F1EA-FB91-C1DC8B5E0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04" y="1448615"/>
            <a:ext cx="4484537" cy="22077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BD0191A-AB1D-0BDD-6674-89C0449C1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724" y="4535450"/>
            <a:ext cx="3486407" cy="78646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97F3DD4-41F7-4396-D145-1422C2894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250" y="5469508"/>
            <a:ext cx="3642253" cy="36241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F8CF310C-E18D-AC7E-0159-90B0446ED9DC}"/>
              </a:ext>
            </a:extLst>
          </p:cNvPr>
          <p:cNvSpPr txBox="1"/>
          <p:nvPr/>
        </p:nvSpPr>
        <p:spPr>
          <a:xfrm>
            <a:off x="1539289" y="5969133"/>
            <a:ext cx="289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Automatic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PVP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Generation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1EB6197-747C-B5CA-1BC1-102319E24B49}"/>
              </a:ext>
            </a:extLst>
          </p:cNvPr>
          <p:cNvSpPr txBox="1"/>
          <p:nvPr/>
        </p:nvSpPr>
        <p:spPr>
          <a:xfrm>
            <a:off x="2490981" y="3803590"/>
            <a:ext cx="9258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LM-BFF</a:t>
            </a:r>
            <a:endParaRPr kumimoji="0" lang="zh-CN" altLang="en-US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1453857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5484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上下文学习（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Learning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）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0452FE-4117-3A72-6807-00069D024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55"/>
          <a:stretch/>
        </p:blipFill>
        <p:spPr bwMode="auto">
          <a:xfrm>
            <a:off x="1" y="4013742"/>
            <a:ext cx="6096000" cy="254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4FFA43-2B21-2CF8-22FA-B4F6A58D5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9" t="22021"/>
          <a:stretch/>
        </p:blipFill>
        <p:spPr>
          <a:xfrm>
            <a:off x="130847" y="1337531"/>
            <a:ext cx="5776902" cy="261817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B5A4F7-CFFE-C811-8855-D94FD0DD13AE}"/>
              </a:ext>
            </a:extLst>
          </p:cNvPr>
          <p:cNvSpPr txBox="1"/>
          <p:nvPr/>
        </p:nvSpPr>
        <p:spPr>
          <a:xfrm>
            <a:off x="1520661" y="6436273"/>
            <a:ext cx="30546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GPT-aware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In-context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Learning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54D6B21-3F1C-DCD7-8313-9BFDC2D8E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5"/>
          <a:stretch/>
        </p:blipFill>
        <p:spPr bwMode="auto">
          <a:xfrm>
            <a:off x="6284254" y="402978"/>
            <a:ext cx="5776900" cy="38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A8CDBF1-74EB-AF28-3883-C4C8903FB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8"/>
          <a:stretch/>
        </p:blipFill>
        <p:spPr bwMode="auto">
          <a:xfrm>
            <a:off x="5907748" y="4634293"/>
            <a:ext cx="6284253" cy="198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12692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3752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指示性学习（</a:t>
            </a:r>
            <a:r>
              <a:rPr lang="en-US" altLang="zh-CN" dirty="0">
                <a:latin typeface="Times" pitchFamily="2" charset="0"/>
              </a:rPr>
              <a:t>Instruction-tuning</a:t>
            </a:r>
            <a:r>
              <a:rPr lang="zh-CN" altLang="en-US" dirty="0">
                <a:latin typeface="Times" pitchFamily="2" charset="0"/>
              </a:rPr>
              <a:t>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656124A-2263-8FE5-C08C-B8D8FC8D0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4"/>
          <a:stretch/>
        </p:blipFill>
        <p:spPr bwMode="auto">
          <a:xfrm>
            <a:off x="464833" y="1392072"/>
            <a:ext cx="5767387" cy="52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08EFFAF-B5A6-2BC8-BD2C-9DB014D00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 bwMode="auto">
          <a:xfrm>
            <a:off x="6822355" y="0"/>
            <a:ext cx="4894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19553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29392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思维链（</a:t>
            </a:r>
            <a:r>
              <a:rPr lang="en-US" altLang="zh-CN" dirty="0">
                <a:latin typeface="Times" pitchFamily="2" charset="0"/>
              </a:rPr>
              <a:t>Chain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Of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Thought</a:t>
            </a:r>
            <a:r>
              <a:rPr lang="zh-CN" altLang="en-US" dirty="0">
                <a:latin typeface="Times" pitchFamily="2" charset="0"/>
              </a:rPr>
              <a:t>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7926652-2FE4-59B1-AFE6-D2DE11A33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80" y="2164848"/>
            <a:ext cx="5998612" cy="29606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17501F-7C8E-B985-8E2C-4F96FFAB2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787" y="834553"/>
            <a:ext cx="5522433" cy="52096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EA4B0C1-07B7-FB72-337E-B64575F80166}"/>
              </a:ext>
            </a:extLst>
          </p:cNvPr>
          <p:cNvSpPr txBox="1"/>
          <p:nvPr/>
        </p:nvSpPr>
        <p:spPr>
          <a:xfrm>
            <a:off x="0" y="6455022"/>
            <a:ext cx="693419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/>
              <a:t>Chain-of-Thought Prompting Elicits Reasoning in 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311732098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772456C-0050-7A09-82FA-0F842486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25" y="1365116"/>
            <a:ext cx="5658052" cy="42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37856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多任务训练</a:t>
            </a:r>
            <a:r>
              <a:rPr lang="en-US" altLang="zh-CN" dirty="0"/>
              <a:t>——</a:t>
            </a:r>
            <a:r>
              <a:rPr lang="zh-CN" altLang="en-US" dirty="0"/>
              <a:t>基于模型的统一范式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EE559F7-61B6-BCC6-7627-34F4C9091CEC}"/>
              </a:ext>
            </a:extLst>
          </p:cNvPr>
          <p:cNvSpPr txBox="1"/>
          <p:nvPr/>
        </p:nvSpPr>
        <p:spPr>
          <a:xfrm>
            <a:off x="0" y="6455022"/>
            <a:ext cx="831272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Multi-Task Deep Neural Networks for Natural Language Understanding</a:t>
            </a:r>
            <a:r>
              <a:rPr lang="zh-CN" altLang="en-US" sz="1400" dirty="0">
                <a:latin typeface="Times" pitchFamily="2" charset="0"/>
              </a:rPr>
              <a:t>（</a:t>
            </a:r>
            <a:r>
              <a:rPr lang="en-US" altLang="zh-CN" sz="1400" dirty="0">
                <a:latin typeface="Times" pitchFamily="2" charset="0"/>
              </a:rPr>
              <a:t>ACL2019</a:t>
            </a:r>
            <a:r>
              <a:rPr lang="zh-CN" altLang="en-US" sz="1400" dirty="0">
                <a:latin typeface="Times" pitchFamily="2" charset="0"/>
              </a:rPr>
              <a:t>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512377B-93DC-CAA5-1F9F-36EA300BBB15}"/>
              </a:ext>
            </a:extLst>
          </p:cNvPr>
          <p:cNvSpPr txBox="1"/>
          <p:nvPr/>
        </p:nvSpPr>
        <p:spPr>
          <a:xfrm>
            <a:off x="5472131" y="5785911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MT-DNN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7126285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35F2E457-D6E3-348D-FF89-5612969FBF12}"/>
              </a:ext>
            </a:extLst>
          </p:cNvPr>
          <p:cNvSpPr txBox="1"/>
          <p:nvPr/>
        </p:nvSpPr>
        <p:spPr>
          <a:xfrm>
            <a:off x="5427597" y="2250766"/>
            <a:ext cx="36766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打分函数（参考</a:t>
            </a:r>
            <a:r>
              <a:rPr lang="en" altLang="zh-CN" dirty="0">
                <a:latin typeface="Times" pitchFamily="2" charset="0"/>
              </a:rPr>
              <a:t>biaffine decoder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angSong" panose="02010609060101010101" pitchFamily="49" charset="-122"/>
                <a:ea typeface="FangSong" panose="02010609060101010101" pitchFamily="49" charset="-122"/>
                <a:sym typeface="PingFang SC Regular"/>
              </a:rPr>
              <a:t>）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：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B1BC2CB-F1AE-7A64-8E52-F4ECBE9BD7D1}"/>
              </a:ext>
            </a:extLst>
          </p:cNvPr>
          <p:cNvSpPr txBox="1"/>
          <p:nvPr/>
        </p:nvSpPr>
        <p:spPr>
          <a:xfrm>
            <a:off x="5451043" y="3686377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损失函数：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899034-92FA-43DA-1402-E0E13ADAF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043" y="5122179"/>
            <a:ext cx="6740957" cy="12953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744D8A9-D3C6-906C-08E2-908AE10FB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523" y="2644058"/>
            <a:ext cx="1790700" cy="419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14BFD5-FFFD-4F85-8437-1E2B6673B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88" y="1762952"/>
            <a:ext cx="1600200" cy="4318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9C660E1-CEC8-706D-5999-36A20C2936AD}"/>
              </a:ext>
            </a:extLst>
          </p:cNvPr>
          <p:cNvSpPr txBox="1"/>
          <p:nvPr/>
        </p:nvSpPr>
        <p:spPr>
          <a:xfrm>
            <a:off x="5376609" y="1355060"/>
            <a:ext cx="124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表征向量：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angSong" panose="02010609060101010101" pitchFamily="49" charset="-122"/>
              <a:ea typeface="FangSong" panose="02010609060101010101" pitchFamily="49" charset="-122"/>
              <a:sym typeface="PingFang SC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F2B4289-5AF6-F183-9734-FA619A3BE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302" y="1779097"/>
            <a:ext cx="1181100" cy="419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11ED42-D40D-A54C-B658-1565EDC4D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1840" y="1787375"/>
            <a:ext cx="1282700" cy="419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FC87DC-6FAF-EDF7-4F68-4F0D84438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043" y="3109746"/>
            <a:ext cx="3911600" cy="469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2A58A57-59F1-440D-0B27-CCE42F9FFD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597" y="4111721"/>
            <a:ext cx="6718300" cy="812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C9274C5-3FED-6B81-2C36-87A0689E9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4" y="1141809"/>
            <a:ext cx="4878165" cy="27130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66372C7-F551-9686-F83D-B27116FFD0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24" y="3854847"/>
            <a:ext cx="4878165" cy="2762229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DC399A88-1C15-0228-8AA3-9FB7F9AB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1067937-9A5F-2B62-BBAB-B85F3DB1EFEF}"/>
              </a:ext>
            </a:extLst>
          </p:cNvPr>
          <p:cNvSpPr txBox="1"/>
          <p:nvPr/>
        </p:nvSpPr>
        <p:spPr>
          <a:xfrm>
            <a:off x="840204" y="834553"/>
            <a:ext cx="38369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多任务训练</a:t>
            </a:r>
            <a:r>
              <a:rPr lang="en-US" altLang="zh-CN" dirty="0"/>
              <a:t>——</a:t>
            </a:r>
            <a:r>
              <a:rPr lang="zh-CN" altLang="en-US" dirty="0">
                <a:latin typeface="Times" pitchFamily="2" charset="0"/>
              </a:rPr>
              <a:t>基于</a:t>
            </a:r>
            <a:r>
              <a:rPr lang="en-US" altLang="zh-CN" dirty="0">
                <a:latin typeface="Times" pitchFamily="2" charset="0"/>
              </a:rPr>
              <a:t>MRC</a:t>
            </a:r>
            <a:r>
              <a:rPr lang="zh-CN" altLang="en-US" dirty="0">
                <a:latin typeface="Times" pitchFamily="2" charset="0"/>
              </a:rPr>
              <a:t>的统一范式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93812A-F1B8-4B14-5F06-4A92D64DBEC4}"/>
              </a:ext>
            </a:extLst>
          </p:cNvPr>
          <p:cNvSpPr txBox="1"/>
          <p:nvPr/>
        </p:nvSpPr>
        <p:spPr>
          <a:xfrm>
            <a:off x="268" y="6550223"/>
            <a:ext cx="689086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400" dirty="0" err="1">
                <a:latin typeface="Times" pitchFamily="2" charset="0"/>
                <a:ea typeface="FangSong" panose="02010609060101010101" pitchFamily="49" charset="-122"/>
              </a:rPr>
              <a:t>GlobalPointer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1400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1400" dirty="0" err="1">
                <a:latin typeface="Times" pitchFamily="2" charset="0"/>
                <a:ea typeface="FangSong" panose="02010609060101010101" pitchFamily="49" charset="-122"/>
              </a:rPr>
              <a:t>Baffine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sz="1400" dirty="0">
                <a:latin typeface="Times" pitchFamily="2" charset="0"/>
                <a:ea typeface="FangSong" panose="02010609060101010101" pitchFamily="49" charset="-122"/>
              </a:rPr>
              <a:t>Decoder</a:t>
            </a:r>
            <a:endParaRPr lang="zh-CN" altLang="en-US" sz="1400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BA89FC1-08B4-61D7-DC02-2D9A528639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1835" y="1266397"/>
            <a:ext cx="7133693" cy="50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07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D5A31-7900-7F41-B017-A5D59281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预训练语言模型发展史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57ADEF-E13E-E51B-2671-B73E944674B8}"/>
              </a:ext>
            </a:extLst>
          </p:cNvPr>
          <p:cNvSpPr txBox="1"/>
          <p:nvPr/>
        </p:nvSpPr>
        <p:spPr>
          <a:xfrm>
            <a:off x="3963210" y="5991991"/>
            <a:ext cx="426557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预训练模型的里程碑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755ADE-E11D-FA19-2BF9-3AA9A26EFC48}"/>
              </a:ext>
            </a:extLst>
          </p:cNvPr>
          <p:cNvSpPr txBox="1"/>
          <p:nvPr/>
        </p:nvSpPr>
        <p:spPr>
          <a:xfrm>
            <a:off x="840204" y="834553"/>
            <a:ext cx="21698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/>
              <a:t>预训练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模型的里程碑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319EC9-4D0F-5C27-85C3-9FA27D0B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4" y="1635458"/>
            <a:ext cx="10651211" cy="410962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A9A42D4-9F59-940C-5C39-5D89DF790BA5}"/>
              </a:ext>
            </a:extLst>
          </p:cNvPr>
          <p:cNvSpPr txBox="1"/>
          <p:nvPr/>
        </p:nvSpPr>
        <p:spPr>
          <a:xfrm>
            <a:off x="3423319" y="5019040"/>
            <a:ext cx="1079782" cy="6463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ViT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latin typeface="Times" pitchFamily="2" charset="0"/>
              </a:rPr>
              <a:t>ICLR2021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4473C0-43EC-DEBB-B3D9-5A2F57402856}"/>
              </a:ext>
            </a:extLst>
          </p:cNvPr>
          <p:cNvSpPr txBox="1"/>
          <p:nvPr/>
        </p:nvSpPr>
        <p:spPr>
          <a:xfrm>
            <a:off x="1608262" y="5019040"/>
            <a:ext cx="977189" cy="6463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ChatGPT</a:t>
            </a:r>
            <a:endParaRPr kumimoji="0" lang="en-US" altLang="zh-CN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 err="1">
                <a:solidFill>
                  <a:srgbClr val="FF0000"/>
                </a:solidFill>
              </a:rPr>
              <a:t>Difussion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58070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0036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多任务训练</a:t>
            </a:r>
            <a:r>
              <a:rPr lang="en-US" altLang="zh-CN" dirty="0"/>
              <a:t>——</a:t>
            </a:r>
            <a:r>
              <a:rPr lang="zh-CN" altLang="en-US" dirty="0"/>
              <a:t>基于</a:t>
            </a:r>
            <a:r>
              <a:rPr lang="en-US" altLang="zh-CN" dirty="0">
                <a:latin typeface="Times" pitchFamily="2" charset="0"/>
              </a:rPr>
              <a:t>Prompt</a:t>
            </a:r>
            <a:r>
              <a:rPr lang="zh-CN" altLang="en-US" dirty="0"/>
              <a:t>的统一范式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1AFD75-C35F-D3AB-AB8D-4BD2A4339954}"/>
              </a:ext>
            </a:extLst>
          </p:cNvPr>
          <p:cNvSpPr txBox="1"/>
          <p:nvPr/>
        </p:nvSpPr>
        <p:spPr>
          <a:xfrm>
            <a:off x="0" y="5894236"/>
            <a:ext cx="117445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Adapting Language Models for Zero-shot Learning by Meta-tuning on Dataset and Prompt Collections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lang="en-US" altLang="zh-CN" sz="1400" dirty="0">
                <a:latin typeface="Times" pitchFamily="2" charset="0"/>
                <a:ea typeface="FangSong" panose="02010609060101010101" pitchFamily="49" charset="-122"/>
              </a:rPr>
              <a:t>EMNLP2021</a:t>
            </a:r>
            <a:r>
              <a:rPr lang="zh-CN" altLang="en-US" sz="1400" dirty="0">
                <a:latin typeface="Times" pitchFamily="2" charset="0"/>
                <a:ea typeface="FangSong" panose="02010609060101010101" pitchFamily="49" charset="-122"/>
              </a:rPr>
              <a:t>）</a:t>
            </a:r>
            <a:endParaRPr lang="en" altLang="zh-CN" sz="1400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ExT5: Towards Extreme Multi-Task Scaling for Transfer Learning.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3"/>
              </a:rPr>
              <a:t>CoRR abs/2111.10952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 (2021)</a:t>
            </a:r>
          </a:p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Finetuned Language Models Are Zero-Shot Learners.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4"/>
              </a:rPr>
              <a:t>CoRR abs/2109.01652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 (2021)</a:t>
            </a:r>
          </a:p>
          <a:p>
            <a:r>
              <a:rPr lang="en" altLang="zh-CN" sz="1400" dirty="0" err="1">
                <a:latin typeface="Times" pitchFamily="2" charset="0"/>
                <a:ea typeface="FangSong" panose="02010609060101010101" pitchFamily="49" charset="-122"/>
              </a:rPr>
              <a:t>ZeroPrompt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: Scaling Prompt-Based Pretraining to 1, 000 Tasks Improves Zero-Shot Generalization.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5"/>
              </a:rPr>
              <a:t>CoRR abs/2201.06910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 (2022)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F88EBD-EB3B-1E73-A3D5-347B29D7BCBE}"/>
              </a:ext>
            </a:extLst>
          </p:cNvPr>
          <p:cNvSpPr txBox="1"/>
          <p:nvPr/>
        </p:nvSpPr>
        <p:spPr>
          <a:xfrm>
            <a:off x="6987059" y="4428038"/>
            <a:ext cx="467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EXT-5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：在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107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个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NLP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任务上混合多任务训练</a:t>
            </a:r>
            <a:endParaRPr kumimoji="1" lang="zh-CN" altLang="en-US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E4246E-7988-0DA3-4C11-D4D7CA118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354" y="2181140"/>
            <a:ext cx="4851673" cy="20225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27F89C-5127-A3C9-C484-394906A7A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59" y="2353570"/>
            <a:ext cx="5269292" cy="173937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9372BC4-C048-D10E-9D78-5224BAC35C13}"/>
              </a:ext>
            </a:extLst>
          </p:cNvPr>
          <p:cNvSpPr txBox="1"/>
          <p:nvPr/>
        </p:nvSpPr>
        <p:spPr>
          <a:xfrm>
            <a:off x="865292" y="4397475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Instruction-tuning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62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个任务统一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endParaRPr kumimoji="1" lang="zh-CN" altLang="en-US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304021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882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参数有效性学习（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Parameter-Efficient Learning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54B5E1-F3F3-7FA0-0F6F-755EC0440787}"/>
              </a:ext>
            </a:extLst>
          </p:cNvPr>
          <p:cNvSpPr txBox="1"/>
          <p:nvPr/>
        </p:nvSpPr>
        <p:spPr>
          <a:xfrm>
            <a:off x="-15441" y="6334780"/>
            <a:ext cx="11744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Parameter-Efficient Transfer Learning for NLP. </a:t>
            </a:r>
            <a:r>
              <a:rPr lang="en" altLang="zh-CN" sz="1400" dirty="0">
                <a:latin typeface="Times" pitchFamily="2" charset="0"/>
                <a:hlinkClick r:id="rId3"/>
              </a:rPr>
              <a:t>ICML 2019</a:t>
            </a:r>
            <a:r>
              <a:rPr lang="en" altLang="zh-CN" sz="1400" dirty="0">
                <a:latin typeface="Times" pitchFamily="2" charset="0"/>
              </a:rPr>
              <a:t>: 2790-2799</a:t>
            </a:r>
          </a:p>
          <a:p>
            <a:r>
              <a:rPr lang="en" altLang="zh-CN" sz="1400" dirty="0">
                <a:latin typeface="Times" pitchFamily="2" charset="0"/>
              </a:rPr>
              <a:t>Black-Box Tuning for Language-Model-as-a-Service </a:t>
            </a:r>
            <a:r>
              <a:rPr lang="zh-CN" altLang="en" sz="1400" dirty="0">
                <a:latin typeface="Times" pitchFamily="2" charset="0"/>
              </a:rPr>
              <a:t>（</a:t>
            </a:r>
            <a:r>
              <a:rPr lang="en" altLang="zh-CN" sz="1400" dirty="0">
                <a:latin typeface="Times" pitchFamily="2" charset="0"/>
              </a:rPr>
              <a:t>ICML2022</a:t>
            </a:r>
            <a:r>
              <a:rPr lang="zh-CN" altLang="en" sz="1400" dirty="0">
                <a:latin typeface="Times" pitchFamily="2" charset="0"/>
              </a:rPr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D5E779-5A75-F9B1-B839-DD0545445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39"/>
          <a:stretch/>
        </p:blipFill>
        <p:spPr>
          <a:xfrm>
            <a:off x="5722308" y="3512167"/>
            <a:ext cx="5502172" cy="286902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DAE1CCA7-7A89-B878-7A44-AAA0C5E7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52" y="1311747"/>
            <a:ext cx="2712495" cy="40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E7B9A52-FA48-21DF-CF2A-E3699FD32CB7}"/>
              </a:ext>
            </a:extLst>
          </p:cNvPr>
          <p:cNvSpPr txBox="1"/>
          <p:nvPr/>
        </p:nvSpPr>
        <p:spPr>
          <a:xfrm>
            <a:off x="1260945" y="549991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Adapter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Prefix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LoRA</a:t>
            </a:r>
            <a:endParaRPr kumimoji="1" lang="zh-CN" altLang="en-US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BFBF631-AED8-5D40-237E-8E57BCF27D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4"/>
          <a:stretch/>
        </p:blipFill>
        <p:spPr>
          <a:xfrm>
            <a:off x="5779532" y="265977"/>
            <a:ext cx="5204316" cy="253268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1884539-21D6-BB29-0FFC-6D67025654BC}"/>
              </a:ext>
            </a:extLst>
          </p:cNvPr>
          <p:cNvSpPr txBox="1"/>
          <p:nvPr/>
        </p:nvSpPr>
        <p:spPr>
          <a:xfrm>
            <a:off x="7212565" y="2926427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Prefix-tuning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P-tuning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V2</a:t>
            </a:r>
            <a:endParaRPr kumimoji="1" lang="zh-CN" altLang="en-US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CE07F0-4FD6-1245-A275-1455C4326212}"/>
              </a:ext>
            </a:extLst>
          </p:cNvPr>
          <p:cNvSpPr txBox="1"/>
          <p:nvPr/>
        </p:nvSpPr>
        <p:spPr>
          <a:xfrm>
            <a:off x="7671023" y="638118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Black-Box-Tuning</a:t>
            </a:r>
            <a:endParaRPr kumimoji="1" lang="zh-CN" altLang="en-US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071957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预训练模型的调优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参考文献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EC4950-809C-AD18-99B3-58BD62023494}"/>
              </a:ext>
            </a:extLst>
          </p:cNvPr>
          <p:cNvSpPr/>
          <p:nvPr/>
        </p:nvSpPr>
        <p:spPr>
          <a:xfrm>
            <a:off x="203684" y="1113687"/>
            <a:ext cx="11784632" cy="57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dirty="0">
                <a:latin typeface="Times" pitchFamily="2" charset="0"/>
              </a:rPr>
              <a:t>[1]   Language Models are Few-Shot Learners. </a:t>
            </a:r>
            <a:r>
              <a:rPr lang="en" altLang="zh-CN" sz="1200" dirty="0" err="1">
                <a:latin typeface="Times" pitchFamily="2" charset="0"/>
              </a:rPr>
              <a:t>NeurIPS</a:t>
            </a:r>
            <a:r>
              <a:rPr lang="en" altLang="zh-CN" sz="1200" dirty="0">
                <a:latin typeface="Times" pitchFamily="2" charset="0"/>
              </a:rPr>
              <a:t> 2020</a:t>
            </a:r>
          </a:p>
          <a:p>
            <a:r>
              <a:rPr lang="en" altLang="zh-CN" sz="1200" dirty="0">
                <a:latin typeface="Times" pitchFamily="2" charset="0"/>
              </a:rPr>
              <a:t>[2]   Exploiting Cloze-Questions for Few-Shot Text Classification and Natural Language Inference. EACL 2021: 255-269</a:t>
            </a:r>
          </a:p>
          <a:p>
            <a:r>
              <a:rPr lang="en" altLang="zh-CN" sz="1200" dirty="0">
                <a:latin typeface="Times" pitchFamily="2" charset="0"/>
              </a:rPr>
              <a:t>[3]   It's Not Just Size That Matters: Small Language Models Are Also Few-Shot Learners. NAACL-HLT 2021: 2339-2352</a:t>
            </a:r>
          </a:p>
          <a:p>
            <a:r>
              <a:rPr lang="en" altLang="zh-CN" sz="1200" dirty="0">
                <a:latin typeface="Times" pitchFamily="2" charset="0"/>
              </a:rPr>
              <a:t>[4]   PTR: Prompt Tuning with Rules for Text Classification.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abs/2105.11259 (2021)</a:t>
            </a:r>
          </a:p>
          <a:p>
            <a:r>
              <a:rPr lang="en" altLang="zh-CN" sz="1200" dirty="0">
                <a:latin typeface="Times" pitchFamily="2" charset="0"/>
              </a:rPr>
              <a:t>[5]   Making Pre-trained Language Models Better Few-shot Learners. ACL/IJCNLP (1) 2021: 3816-3830</a:t>
            </a:r>
          </a:p>
          <a:p>
            <a:r>
              <a:rPr lang="en" altLang="zh-CN" sz="1200" dirty="0">
                <a:latin typeface="Times" pitchFamily="2" charset="0"/>
              </a:rPr>
              <a:t>[6]   </a:t>
            </a:r>
            <a:r>
              <a:rPr lang="en" altLang="zh-CN" sz="1200" dirty="0" err="1">
                <a:latin typeface="Times" pitchFamily="2" charset="0"/>
              </a:rPr>
              <a:t>AutoPrompt</a:t>
            </a:r>
            <a:r>
              <a:rPr lang="en" altLang="zh-CN" sz="1200" dirty="0">
                <a:latin typeface="Times" pitchFamily="2" charset="0"/>
              </a:rPr>
              <a:t>: Eliciting Knowledge from Language Models with Automatically Generated Prompts. EMNLP (1) 2020</a:t>
            </a:r>
          </a:p>
          <a:p>
            <a:r>
              <a:rPr lang="en" altLang="zh-CN" sz="1200" dirty="0">
                <a:latin typeface="Times" pitchFamily="2" charset="0"/>
              </a:rPr>
              <a:t>[7]   Factual Probing Is [MASK]: Learning vs. Learning to Recall. NAACL-HLT 2021: 5017-5033</a:t>
            </a:r>
          </a:p>
          <a:p>
            <a:r>
              <a:rPr lang="en" altLang="zh-CN" sz="1200" dirty="0">
                <a:latin typeface="Times" pitchFamily="2" charset="0"/>
              </a:rPr>
              <a:t>[8]   GPT Understands, Too.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abs/2103.10385 (2021)</a:t>
            </a:r>
          </a:p>
          <a:p>
            <a:r>
              <a:rPr lang="en" altLang="zh-CN" sz="1200" dirty="0">
                <a:latin typeface="Times" pitchFamily="2" charset="0"/>
              </a:rPr>
              <a:t>[9]   Learning How to Ask: Querying LMs with Mixtures of Soft Prompts. NAACL-HLT 2021: 5203-5212</a:t>
            </a:r>
          </a:p>
          <a:p>
            <a:r>
              <a:rPr lang="en" altLang="zh-CN" sz="1200" dirty="0">
                <a:latin typeface="Times" pitchFamily="2" charset="0"/>
              </a:rPr>
              <a:t>[10] PPT: Pre-trained Prompt Tuning for Few-shot Learning.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abs/2109.04332 (2021)</a:t>
            </a:r>
          </a:p>
          <a:p>
            <a:r>
              <a:rPr lang="en" altLang="zh-CN" sz="1200" dirty="0">
                <a:latin typeface="Times" pitchFamily="2" charset="0"/>
              </a:rPr>
              <a:t>[11] Knowledgeable Prompt-tuning: Incorporating Knowledge into Prompt Verbalizer for Text Classification.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abs/2108.02035 (2021)</a:t>
            </a:r>
          </a:p>
          <a:p>
            <a:r>
              <a:rPr lang="en" altLang="zh-CN" sz="1200" dirty="0">
                <a:latin typeface="Times" pitchFamily="2" charset="0"/>
              </a:rPr>
              <a:t>[12] Towards Unified Prompt Tuning for Few-shot Text Classification (2022) </a:t>
            </a:r>
          </a:p>
          <a:p>
            <a:r>
              <a:rPr lang="en" altLang="zh-CN" sz="1200" dirty="0">
                <a:latin typeface="Times" pitchFamily="2" charset="0"/>
              </a:rPr>
              <a:t>[13] WARP: Word-level Adversarial </a:t>
            </a:r>
            <a:r>
              <a:rPr lang="en" altLang="zh-CN" sz="1200" dirty="0" err="1">
                <a:latin typeface="Times" pitchFamily="2" charset="0"/>
              </a:rPr>
              <a:t>ReProgramming</a:t>
            </a:r>
            <a:r>
              <a:rPr lang="en" altLang="zh-CN" sz="1200" dirty="0">
                <a:latin typeface="Times" pitchFamily="2" charset="0"/>
              </a:rPr>
              <a:t>. ACL/IJCNLP (1) 2021: 4921-4933</a:t>
            </a:r>
          </a:p>
          <a:p>
            <a:r>
              <a:rPr lang="en" altLang="zh-CN" sz="1200" dirty="0">
                <a:latin typeface="Times" pitchFamily="2" charset="0"/>
              </a:rPr>
              <a:t>[14] Prototypical Verbalizer for Prompt-based Few-shot Tuning (2022) </a:t>
            </a:r>
          </a:p>
          <a:p>
            <a:r>
              <a:rPr lang="en" altLang="zh-CN" sz="1200" dirty="0">
                <a:latin typeface="Times" pitchFamily="2" charset="0"/>
              </a:rPr>
              <a:t>[15] Prefix-Tuning: Optimizing Continuous Prompts for Generation. ACL/IJCNLP (1) 2021: 4582-4597</a:t>
            </a:r>
          </a:p>
          <a:p>
            <a:r>
              <a:rPr lang="en" altLang="zh-CN" sz="1200" dirty="0">
                <a:latin typeface="Times" pitchFamily="2" charset="0"/>
              </a:rPr>
              <a:t>[16] Parameter-Efficient Transfer Learning for NLP. ICML 2019: 2790-2799</a:t>
            </a:r>
          </a:p>
          <a:p>
            <a:r>
              <a:rPr lang="en" altLang="zh-CN" sz="1200" dirty="0">
                <a:latin typeface="Times" pitchFamily="2" charset="0"/>
              </a:rPr>
              <a:t>[17] Compacter: Efficient Low-Rank Hypercomplex Adapter Layers.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abs/2106.04647 (2021)</a:t>
            </a:r>
          </a:p>
          <a:p>
            <a:r>
              <a:rPr lang="en" altLang="zh-CN" sz="1200" dirty="0">
                <a:latin typeface="Times" pitchFamily="2" charset="0"/>
              </a:rPr>
              <a:t>[18] Exploring Low-dimensional Intrinsic Task Subspace via Prompt Tuning (2022)</a:t>
            </a:r>
          </a:p>
          <a:p>
            <a:r>
              <a:rPr lang="en" altLang="zh-CN" sz="1200" dirty="0">
                <a:latin typeface="Times" pitchFamily="2" charset="0"/>
              </a:rPr>
              <a:t>[19] Delta Tuning: A Comprehensive Study of Parameter Efficient Methods for Pre-trained Language Models.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abs/2203.06904 (2022) </a:t>
            </a:r>
          </a:p>
          <a:p>
            <a:r>
              <a:rPr lang="en" altLang="zh-CN" sz="1200" dirty="0">
                <a:latin typeface="Times" pitchFamily="2" charset="0"/>
              </a:rPr>
              <a:t>[20] Adapting Language Models for Zero-shot Learning by Meta-tuning on Dataset and Prompt Collections. EMNLP (Findings) 2021: 2856-2878</a:t>
            </a:r>
          </a:p>
          <a:p>
            <a:r>
              <a:rPr lang="en" altLang="zh-CN" sz="1200" dirty="0">
                <a:latin typeface="Times" pitchFamily="2" charset="0"/>
              </a:rPr>
              <a:t>[21] ExT5: Towards Extreme Multi-Task Scaling for Transfer Learning.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abs/2111.10952 (2021)</a:t>
            </a:r>
          </a:p>
          <a:p>
            <a:r>
              <a:rPr lang="en" altLang="zh-CN" sz="1200" dirty="0">
                <a:latin typeface="Times" pitchFamily="2" charset="0"/>
              </a:rPr>
              <a:t>[22] Finetuned Language Models Are Zero-Shot Learners.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abs/2109.01652 (2021)</a:t>
            </a:r>
          </a:p>
          <a:p>
            <a:r>
              <a:rPr lang="en" altLang="zh-CN" sz="1200" dirty="0">
                <a:latin typeface="Times" pitchFamily="2" charset="0"/>
              </a:rPr>
              <a:t>[221] </a:t>
            </a:r>
            <a:r>
              <a:rPr lang="en" altLang="zh-CN" sz="1200" dirty="0" err="1">
                <a:latin typeface="Times" pitchFamily="2" charset="0"/>
              </a:rPr>
              <a:t>ZeroPrompt</a:t>
            </a:r>
            <a:r>
              <a:rPr lang="en" altLang="zh-CN" sz="1200" dirty="0">
                <a:latin typeface="Times" pitchFamily="2" charset="0"/>
              </a:rPr>
              <a:t>: Scaling Prompt-Based Pretraining to 1, 000 Tasks Improves Zero-Shot Generalization.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abs/2201.06910 (2022)</a:t>
            </a:r>
          </a:p>
          <a:p>
            <a:r>
              <a:rPr lang="en" altLang="zh-CN" sz="1200" dirty="0">
                <a:latin typeface="Times" pitchFamily="2" charset="0"/>
              </a:rPr>
              <a:t>[23] </a:t>
            </a:r>
            <a:r>
              <a:rPr lang="en" altLang="zh-CN" sz="1200" dirty="0" err="1">
                <a:latin typeface="Times" pitchFamily="2" charset="0"/>
              </a:rPr>
              <a:t>TransPrompt</a:t>
            </a:r>
            <a:r>
              <a:rPr lang="en" altLang="zh-CN" sz="1200" dirty="0">
                <a:latin typeface="Times" pitchFamily="2" charset="0"/>
              </a:rPr>
              <a:t>: Towards an Automatic Transferable Prompting Framework for Few-shot Text Classification. EMNLP (1) 2021: 2792-2802</a:t>
            </a:r>
          </a:p>
          <a:p>
            <a:r>
              <a:rPr lang="en" altLang="zh-CN" sz="1200" dirty="0">
                <a:latin typeface="Times" pitchFamily="2" charset="0"/>
              </a:rPr>
              <a:t>[24] </a:t>
            </a:r>
            <a:r>
              <a:rPr lang="en" altLang="zh-CN" sz="1200" dirty="0" err="1">
                <a:latin typeface="Times" pitchFamily="2" charset="0"/>
              </a:rPr>
              <a:t>SentiPrompt</a:t>
            </a:r>
            <a:r>
              <a:rPr lang="en" altLang="zh-CN" sz="1200" dirty="0">
                <a:latin typeface="Times" pitchFamily="2" charset="0"/>
              </a:rPr>
              <a:t>: Sentiment Knowledge Enhanced Prompt-Tuning for Aspect-Based Sentiment Analysis. (2021)</a:t>
            </a:r>
          </a:p>
          <a:p>
            <a:r>
              <a:rPr lang="en" altLang="zh-CN" sz="1200" dirty="0">
                <a:latin typeface="Times" pitchFamily="2" charset="0"/>
              </a:rPr>
              <a:t>[25] NSP-BERT: A Prompt-based Zero-Shot Learner Through an Original Pre-training Task-Next Sentence Prediction.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abs/2109.03564 (2021)</a:t>
            </a:r>
          </a:p>
          <a:p>
            <a:r>
              <a:rPr lang="en" altLang="zh-CN" sz="1200" dirty="0">
                <a:latin typeface="Times" pitchFamily="2" charset="0"/>
              </a:rPr>
              <a:t>[26] </a:t>
            </a:r>
            <a:r>
              <a:rPr lang="en" altLang="zh-CN" sz="1200" dirty="0" err="1">
                <a:latin typeface="Times" pitchFamily="2" charset="0"/>
              </a:rPr>
              <a:t>PromptBERT</a:t>
            </a:r>
            <a:r>
              <a:rPr lang="en" altLang="zh-CN" sz="1200" dirty="0">
                <a:latin typeface="Times" pitchFamily="2" charset="0"/>
              </a:rPr>
              <a:t>: Improving BERT Sentence Embeddings with Prompts (2022)</a:t>
            </a:r>
          </a:p>
          <a:p>
            <a:r>
              <a:rPr lang="en" altLang="zh-CN" sz="1200" dirty="0">
                <a:latin typeface="Times" pitchFamily="2" charset="0"/>
              </a:rPr>
              <a:t>[27] Prompt-Learning for Fine-Grained Entity Typing.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abs/2108.10604 (2021)</a:t>
            </a:r>
          </a:p>
          <a:p>
            <a:r>
              <a:rPr lang="en" altLang="zh-CN" sz="1200" dirty="0">
                <a:latin typeface="Times" pitchFamily="2" charset="0"/>
              </a:rPr>
              <a:t>[2</a:t>
            </a:r>
            <a:r>
              <a:rPr lang="en-US" altLang="zh-CN" sz="1200" dirty="0">
                <a:latin typeface="Times" pitchFamily="2" charset="0"/>
              </a:rPr>
              <a:t>8</a:t>
            </a:r>
            <a:r>
              <a:rPr lang="en" altLang="zh-CN" sz="1200" dirty="0">
                <a:latin typeface="Times" pitchFamily="2" charset="0"/>
              </a:rPr>
              <a:t>] </a:t>
            </a:r>
            <a:r>
              <a:rPr lang="en" altLang="zh-CN" sz="1200" dirty="0" err="1">
                <a:latin typeface="Times" pitchFamily="2" charset="0"/>
              </a:rPr>
              <a:t>LightNER</a:t>
            </a:r>
            <a:r>
              <a:rPr lang="en" altLang="zh-CN" sz="1200" dirty="0">
                <a:latin typeface="Times" pitchFamily="2" charset="0"/>
              </a:rPr>
              <a:t>: A Lightweight Generative Framework with Prompt-guided Attention for Low-resource NER.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abs/2109.00720 (2021)</a:t>
            </a:r>
          </a:p>
          <a:p>
            <a:r>
              <a:rPr lang="en" altLang="zh-CN" sz="1200" dirty="0">
                <a:latin typeface="Times" pitchFamily="2" charset="0"/>
              </a:rPr>
              <a:t>[</a:t>
            </a:r>
            <a:r>
              <a:rPr lang="en-US" altLang="zh-CN" sz="1200" dirty="0">
                <a:latin typeface="Times" pitchFamily="2" charset="0"/>
              </a:rPr>
              <a:t>29</a:t>
            </a:r>
            <a:r>
              <a:rPr lang="en" altLang="zh-CN" sz="1200" dirty="0">
                <a:latin typeface="Times" pitchFamily="2" charset="0"/>
              </a:rPr>
              <a:t>] Template-free Prompt Tuning for Few-shot NER.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abs/2109.13532 (2021)</a:t>
            </a:r>
          </a:p>
          <a:p>
            <a:r>
              <a:rPr lang="en" altLang="zh-CN" sz="1200" dirty="0">
                <a:latin typeface="Times" pitchFamily="2" charset="0"/>
              </a:rPr>
              <a:t>[3</a:t>
            </a:r>
            <a:r>
              <a:rPr lang="en-US" altLang="zh-CN" sz="1200" dirty="0">
                <a:latin typeface="Times" pitchFamily="2" charset="0"/>
              </a:rPr>
              <a:t>0</a:t>
            </a:r>
            <a:r>
              <a:rPr lang="en" altLang="zh-CN" sz="1200" dirty="0">
                <a:latin typeface="Times" pitchFamily="2" charset="0"/>
              </a:rPr>
              <a:t>] Controllable Generation from Pre-trained Language Models via Inverse Prompting. KDD 2021: 2450-2460</a:t>
            </a:r>
          </a:p>
        </p:txBody>
      </p:sp>
    </p:spTree>
    <p:extLst>
      <p:ext uri="{BB962C8B-B14F-4D97-AF65-F5344CB8AC3E}">
        <p14:creationId xmlns:p14="http://schemas.microsoft.com/office/powerpoint/2010/main" val="139494266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690244" y="890387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预训练语言模型发展史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58584" y="1826303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2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690244" y="1858757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预训练语言模型基础知识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9" name="成组"/>
          <p:cNvGrpSpPr/>
          <p:nvPr/>
        </p:nvGrpSpPr>
        <p:grpSpPr>
          <a:xfrm>
            <a:off x="758584" y="890387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1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58584" y="2766676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3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690244" y="279913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预训练模型的优化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690244" y="3705172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多模态预训练模型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58584" y="4641088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690244" y="4673542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预训练语言模型的调优</a:t>
            </a:r>
            <a:endParaRPr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58584" y="3705172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6" name="成组">
            <a:extLst>
              <a:ext uri="{FF2B5EF4-FFF2-40B4-BE49-F238E27FC236}">
                <a16:creationId xmlns:a16="http://schemas.microsoft.com/office/drawing/2014/main" id="{406F376A-8988-C6FA-350D-E3533A6D7ACE}"/>
              </a:ext>
            </a:extLst>
          </p:cNvPr>
          <p:cNvGrpSpPr/>
          <p:nvPr/>
        </p:nvGrpSpPr>
        <p:grpSpPr>
          <a:xfrm>
            <a:off x="758584" y="5581461"/>
            <a:ext cx="624012" cy="510541"/>
            <a:chOff x="0" y="0"/>
            <a:chExt cx="624010" cy="510539"/>
          </a:xfrm>
        </p:grpSpPr>
        <p:sp>
          <p:nvSpPr>
            <p:cNvPr id="27" name="正方形">
              <a:extLst>
                <a:ext uri="{FF2B5EF4-FFF2-40B4-BE49-F238E27FC236}">
                  <a16:creationId xmlns:a16="http://schemas.microsoft.com/office/drawing/2014/main" id="{2FC87233-1A56-8E9A-BDE4-748104534189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28" name="02">
              <a:extLst>
                <a:ext uri="{FF2B5EF4-FFF2-40B4-BE49-F238E27FC236}">
                  <a16:creationId xmlns:a16="http://schemas.microsoft.com/office/drawing/2014/main" id="{BE5161D4-C146-F49B-76AC-1CD503F93F52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/>
                  </a:solidFill>
                </a:rPr>
                <a:t>6</a:t>
              </a:r>
              <a:endParaRPr dirty="0">
                <a:solidFill>
                  <a:schemeClr val="bg2"/>
                </a:solidFill>
              </a:endParaRPr>
            </a:p>
          </p:txBody>
        </p:sp>
      </p:grpSp>
      <p:sp>
        <p:nvSpPr>
          <p:cNvPr id="29" name="文本框 30">
            <a:extLst>
              <a:ext uri="{FF2B5EF4-FFF2-40B4-BE49-F238E27FC236}">
                <a16:creationId xmlns:a16="http://schemas.microsoft.com/office/drawing/2014/main" id="{7E5A25DE-9D1F-D7CF-9F9B-D2E005DB98A6}"/>
              </a:ext>
            </a:extLst>
          </p:cNvPr>
          <p:cNvSpPr txBox="1"/>
          <p:nvPr/>
        </p:nvSpPr>
        <p:spPr>
          <a:xfrm>
            <a:off x="1690244" y="561391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/>
                </a:solidFill>
              </a:rPr>
              <a:t>开源软件与应用服务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8FFE0D2-4008-CCB8-7906-B75505564506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NLP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</p:txBody>
      </p:sp>
    </p:spTree>
    <p:extLst>
      <p:ext uri="{BB962C8B-B14F-4D97-AF65-F5344CB8AC3E}">
        <p14:creationId xmlns:p14="http://schemas.microsoft.com/office/powerpoint/2010/main" val="14268866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2B8BCB-9B1E-477C-1809-D50D96CE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96" y="1293693"/>
            <a:ext cx="7772400" cy="4501389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360BF869-5EE2-BF17-F2D3-1D72E57D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开源软件与应用服务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1D682F-3A1C-BC5E-45A3-5709C8896B0C}"/>
              </a:ext>
            </a:extLst>
          </p:cNvPr>
          <p:cNvSpPr txBox="1"/>
          <p:nvPr/>
        </p:nvSpPr>
        <p:spPr>
          <a:xfrm>
            <a:off x="840204" y="834553"/>
            <a:ext cx="424731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开源软件与应用服务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常用的开源工具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125828-CDF5-64E9-DD95-58ECA9749C1C}"/>
              </a:ext>
            </a:extLst>
          </p:cNvPr>
          <p:cNvSpPr txBox="1"/>
          <p:nvPr/>
        </p:nvSpPr>
        <p:spPr>
          <a:xfrm>
            <a:off x="8465110" y="1266397"/>
            <a:ext cx="372689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Github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HuggingFace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PaperwithCode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ArXiv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dirty="0" err="1">
                <a:latin typeface="Times" pitchFamily="2" charset="0"/>
                <a:ea typeface="FangSong" panose="02010609060101010101" pitchFamily="49" charset="-122"/>
              </a:rPr>
              <a:t>MlFlow</a:t>
            </a:r>
            <a:endParaRPr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96491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组合 14"/>
          <p:cNvSpPr txBox="1"/>
          <p:nvPr/>
        </p:nvSpPr>
        <p:spPr>
          <a:xfrm>
            <a:off x="321308" y="960699"/>
            <a:ext cx="11540597" cy="300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5400" spc="3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sz="4400" dirty="0"/>
              <a:t>预训练语言模型与</a:t>
            </a:r>
            <a:r>
              <a:rPr lang="en-US" altLang="zh-CN" sz="4400" dirty="0"/>
              <a:t>NLP</a:t>
            </a:r>
            <a:r>
              <a:rPr lang="zh-CN" altLang="en-US" sz="4400" dirty="0"/>
              <a:t>行业进展</a:t>
            </a:r>
          </a:p>
          <a:p>
            <a:endParaRPr lang="en-US" sz="2000" dirty="0"/>
          </a:p>
          <a:p>
            <a:r>
              <a:rPr lang="en-US" sz="2000" b="1" dirty="0">
                <a:latin typeface="Times" pitchFamily="2" charset="0"/>
              </a:rPr>
              <a:t>Pre-trained Language Models and Advances in </a:t>
            </a:r>
          </a:p>
          <a:p>
            <a:r>
              <a:rPr lang="en-US" sz="2000" b="1" dirty="0">
                <a:latin typeface="Times" pitchFamily="2" charset="0"/>
              </a:rPr>
              <a:t>Natural Language Processing</a:t>
            </a:r>
            <a:endParaRPr lang="en-US" sz="3600" b="1" dirty="0">
              <a:latin typeface="Times" pitchFamily="2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AF60CB0-DAC2-4018-BD75-9BA7F6BBBABD}"/>
              </a:ext>
            </a:extLst>
          </p:cNvPr>
          <p:cNvSpPr txBox="1"/>
          <p:nvPr/>
        </p:nvSpPr>
        <p:spPr>
          <a:xfrm>
            <a:off x="5048371" y="3970116"/>
            <a:ext cx="208646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Thank</a:t>
            </a:r>
            <a:r>
              <a:rPr kumimoji="0" lang="zh-CN" alt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 </a:t>
            </a: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You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3" name="2021年8月16号">
            <a:extLst>
              <a:ext uri="{FF2B5EF4-FFF2-40B4-BE49-F238E27FC236}">
                <a16:creationId xmlns:a16="http://schemas.microsoft.com/office/drawing/2014/main" id="{75FA7BF4-11D7-0B3F-5625-336E5ED7BA21}"/>
              </a:ext>
            </a:extLst>
          </p:cNvPr>
          <p:cNvSpPr txBox="1"/>
          <p:nvPr/>
        </p:nvSpPr>
        <p:spPr>
          <a:xfrm>
            <a:off x="5138940" y="4584268"/>
            <a:ext cx="190532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报告者：王嘉宁</a:t>
            </a:r>
            <a:endParaRPr lang="en-US" altLang="zh-CN" sz="20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2022</a:t>
            </a:r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12</a:t>
            </a:r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CN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09</a:t>
            </a:r>
            <a:r>
              <a:rPr lang="zh-CN" alt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5D769B-8F7D-C73F-1CD6-884E118DA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29230" r="5387" b="29538"/>
          <a:stretch/>
        </p:blipFill>
        <p:spPr bwMode="auto">
          <a:xfrm>
            <a:off x="6812014" y="5522984"/>
            <a:ext cx="3950632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华东师范大学数据科学与工程学院">
            <a:extLst>
              <a:ext uri="{FF2B5EF4-FFF2-40B4-BE49-F238E27FC236}">
                <a16:creationId xmlns:a16="http://schemas.microsoft.com/office/drawing/2014/main" id="{4B280151-189F-1991-BCF3-A7A4AE6FE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2170" r="10069" b="13395"/>
          <a:stretch/>
        </p:blipFill>
        <p:spPr bwMode="auto">
          <a:xfrm>
            <a:off x="10870943" y="5522983"/>
            <a:ext cx="846394" cy="7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107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预训练语言模型发展史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263148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静态语言模型（词向量）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C5D4094-2198-6619-A166-40FF79D23307}"/>
              </a:ext>
            </a:extLst>
          </p:cNvPr>
          <p:cNvSpPr txBox="1"/>
          <p:nvPr/>
        </p:nvSpPr>
        <p:spPr>
          <a:xfrm>
            <a:off x="0" y="6334780"/>
            <a:ext cx="721298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sz="1400" dirty="0">
                <a:latin typeface="Times" pitchFamily="2" charset="0"/>
              </a:rPr>
              <a:t>Efficient Estimation of Word Representations in Vector Space</a:t>
            </a:r>
            <a:r>
              <a:rPr lang="en-US" altLang="zh-CN" sz="1400" dirty="0">
                <a:latin typeface="Times" pitchFamily="2" charset="0"/>
              </a:rPr>
              <a:t> (ICLR2013)</a:t>
            </a:r>
          </a:p>
          <a:p>
            <a:r>
              <a:rPr lang="en" altLang="zh-CN" sz="1400" dirty="0" err="1">
                <a:latin typeface="Times" pitchFamily="2" charset="0"/>
              </a:rPr>
              <a:t>GloVe</a:t>
            </a:r>
            <a:r>
              <a:rPr lang="en" altLang="zh-CN" sz="1400" dirty="0">
                <a:latin typeface="Times" pitchFamily="2" charset="0"/>
              </a:rPr>
              <a:t>: Global Vectors for Word Representation (EMNLP2014)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1B6172-6A4A-E0DD-2972-58F8FA45127E}"/>
              </a:ext>
            </a:extLst>
          </p:cNvPr>
          <p:cNvSpPr txBox="1"/>
          <p:nvPr/>
        </p:nvSpPr>
        <p:spPr>
          <a:xfrm>
            <a:off x="513375" y="4223369"/>
            <a:ext cx="499930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Skip-Gram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基于中心词，预测周围的词</a:t>
            </a:r>
            <a:endParaRPr lang="en-US" altLang="zh-CN" dirty="0">
              <a:effectLst/>
              <a:latin typeface="Times" pitchFamily="2" charset="0"/>
              <a:ea typeface="FangSong" panose="02010609060101010101" pitchFamily="49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CBOW</a:t>
            </a:r>
            <a:r>
              <a:rPr lang="zh-CN" altLang="en-US" dirty="0">
                <a:latin typeface="Times" pitchFamily="2" charset="0"/>
                <a:ea typeface="FangSong" panose="02010609060101010101" pitchFamily="49" charset="-122"/>
              </a:rPr>
              <a:t>：基于周围的词，预测中心词（效果好）</a:t>
            </a:r>
            <a:endParaRPr lang="zh-CN" altLang="en-US" dirty="0">
              <a:effectLst/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FF0DE3A-A2F2-7B69-46C1-003E0F47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75" y="2092494"/>
            <a:ext cx="4999317" cy="2038135"/>
          </a:xfrm>
          <a:prstGeom prst="rect">
            <a:avLst/>
          </a:prstGeom>
          <a:ln>
            <a:solidFill>
              <a:schemeClr val="accent1"/>
            </a:solidFill>
            <a:prstDash val="dashDot"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BC0FF1-E47B-A993-5E61-BFF51D9A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5" y="4745263"/>
            <a:ext cx="4912475" cy="15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43AF23C-0DAE-610D-1DE4-AC8701213083}"/>
              </a:ext>
            </a:extLst>
          </p:cNvPr>
          <p:cNvSpPr txBox="1"/>
          <p:nvPr/>
        </p:nvSpPr>
        <p:spPr>
          <a:xfrm>
            <a:off x="6399578" y="2357887"/>
            <a:ext cx="219024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" altLang="zh-CN" dirty="0">
                <a:solidFill>
                  <a:srgbClr val="4D4D4D"/>
                </a:solidFill>
                <a:effectLst/>
                <a:latin typeface="Times" pitchFamily="2" charset="0"/>
              </a:rPr>
              <a:t>I like deep learning.</a:t>
            </a:r>
            <a:br>
              <a:rPr lang="en" altLang="zh-CN" dirty="0">
                <a:effectLst/>
                <a:latin typeface="Times" pitchFamily="2" charset="0"/>
              </a:rPr>
            </a:br>
            <a:r>
              <a:rPr lang="en" altLang="zh-CN" dirty="0">
                <a:solidFill>
                  <a:srgbClr val="4D4D4D"/>
                </a:solidFill>
                <a:effectLst/>
                <a:latin typeface="Times" pitchFamily="2" charset="0"/>
              </a:rPr>
              <a:t>I like NLP.</a:t>
            </a:r>
            <a:br>
              <a:rPr lang="en" altLang="zh-CN" dirty="0">
                <a:effectLst/>
                <a:latin typeface="Times" pitchFamily="2" charset="0"/>
              </a:rPr>
            </a:br>
            <a:r>
              <a:rPr lang="en" altLang="zh-CN" dirty="0">
                <a:solidFill>
                  <a:srgbClr val="4D4D4D"/>
                </a:solidFill>
                <a:effectLst/>
                <a:latin typeface="Times" pitchFamily="2" charset="0"/>
              </a:rPr>
              <a:t>I enjoy flying.</a:t>
            </a:r>
            <a:endParaRPr lang="en" altLang="zh-CN" dirty="0">
              <a:effectLst/>
              <a:latin typeface="Times" pitchFamily="2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F192E003-5E0C-05EC-019D-110196B09847}"/>
              </a:ext>
            </a:extLst>
          </p:cNvPr>
          <p:cNvCxnSpPr/>
          <p:nvPr/>
        </p:nvCxnSpPr>
        <p:spPr>
          <a:xfrm>
            <a:off x="6250970" y="1055384"/>
            <a:ext cx="0" cy="50315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AD9C0D8A-0E46-9E01-0EBB-BCBA7A175B7F}"/>
              </a:ext>
            </a:extLst>
          </p:cNvPr>
          <p:cNvSpPr txBox="1"/>
          <p:nvPr/>
        </p:nvSpPr>
        <p:spPr>
          <a:xfrm>
            <a:off x="513375" y="1203883"/>
            <a:ext cx="11567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Word2Vec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AC1DC0-E62A-405B-DC0D-1A805323D969}"/>
              </a:ext>
            </a:extLst>
          </p:cNvPr>
          <p:cNvSpPr txBox="1"/>
          <p:nvPr/>
        </p:nvSpPr>
        <p:spPr>
          <a:xfrm>
            <a:off x="6399578" y="1203883"/>
            <a:ext cx="7207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PingFang SC Regular"/>
              </a:rPr>
              <a:t>GloVe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pitchFamily="2" charset="0"/>
              <a:sym typeface="PingFang SC Regular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78452B4-B582-8762-0DB0-2AE1007F8A05}"/>
              </a:ext>
            </a:extLst>
          </p:cNvPr>
          <p:cNvSpPr txBox="1"/>
          <p:nvPr/>
        </p:nvSpPr>
        <p:spPr>
          <a:xfrm>
            <a:off x="483711" y="1599218"/>
            <a:ext cx="39061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动机：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One-shot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向量转变为低维度向量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174D1D6-4F00-97FF-A2EB-43E4D22B6662}"/>
              </a:ext>
            </a:extLst>
          </p:cNvPr>
          <p:cNvSpPr txBox="1"/>
          <p:nvPr/>
        </p:nvSpPr>
        <p:spPr>
          <a:xfrm>
            <a:off x="6399578" y="2032964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共现矩阵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44EC927-64DA-E418-983D-F10D749F007B}"/>
              </a:ext>
            </a:extLst>
          </p:cNvPr>
          <p:cNvSpPr txBox="1"/>
          <p:nvPr/>
        </p:nvSpPr>
        <p:spPr>
          <a:xfrm>
            <a:off x="6399578" y="1577867"/>
            <a:ext cx="39061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动机：获取全局词信息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B13A3FF-F88D-E722-7907-1F6457432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4406" r="1639" b="4702"/>
          <a:stretch/>
        </p:blipFill>
        <p:spPr bwMode="auto">
          <a:xfrm>
            <a:off x="6496616" y="3314740"/>
            <a:ext cx="4186404" cy="19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E7FBE79-8829-B22F-FE6C-CB83DC40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91" y="5602240"/>
            <a:ext cx="5182008" cy="10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AA44773-A0BF-73AF-D4A0-16B116802DF8}"/>
              </a:ext>
            </a:extLst>
          </p:cNvPr>
          <p:cNvSpPr txBox="1"/>
          <p:nvPr/>
        </p:nvSpPr>
        <p:spPr>
          <a:xfrm>
            <a:off x="6439245" y="5232910"/>
            <a:ext cx="23942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共现概率与共现概率比</a:t>
            </a:r>
          </a:p>
        </p:txBody>
      </p:sp>
    </p:spTree>
    <p:extLst>
      <p:ext uri="{BB962C8B-B14F-4D97-AF65-F5344CB8AC3E}">
        <p14:creationId xmlns:p14="http://schemas.microsoft.com/office/powerpoint/2010/main" val="8206942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C22C871-957D-60CA-5B97-04CFCF38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预训练语言模型发展史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CE1CC-72EF-DD5D-1026-D2C5B3139C93}"/>
              </a:ext>
            </a:extLst>
          </p:cNvPr>
          <p:cNvSpPr txBox="1"/>
          <p:nvPr/>
        </p:nvSpPr>
        <p:spPr>
          <a:xfrm>
            <a:off x="840204" y="834553"/>
            <a:ext cx="14773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动态语言模型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4ACF81A-00D3-AEFE-9A85-BC0A88244E4C}"/>
              </a:ext>
            </a:extLst>
          </p:cNvPr>
          <p:cNvSpPr txBox="1"/>
          <p:nvPr/>
        </p:nvSpPr>
        <p:spPr>
          <a:xfrm>
            <a:off x="1046311" y="1635458"/>
            <a:ext cx="11368463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静态词向量缺点：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表征能力不足；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Times" pitchFamily="2" charset="0"/>
                <a:ea typeface="FangSong" panose="02010609060101010101" pitchFamily="49" charset="-122"/>
              </a:rPr>
              <a:t>Out-of-Vocabulary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问题</a:t>
            </a:r>
            <a:r>
              <a:rPr lang="zh-CN" altLang="en-US" dirty="0"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；</a:t>
            </a:r>
            <a:endParaRPr lang="en-US" altLang="zh-CN" dirty="0">
              <a:effectLst/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泛化能力有限；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BFDE7F6-1EE8-5346-B5D9-9D71E4DDBABB}"/>
              </a:ext>
            </a:extLst>
          </p:cNvPr>
          <p:cNvSpPr txBox="1"/>
          <p:nvPr/>
        </p:nvSpPr>
        <p:spPr>
          <a:xfrm>
            <a:off x="5642669" y="1636080"/>
            <a:ext cx="613756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effectLst/>
                <a:latin typeface="Times" pitchFamily="2" charset="0"/>
                <a:ea typeface="FangSong" panose="02010609060101010101" pitchFamily="49" charset="-122"/>
              </a:rPr>
              <a:t>动态语言模型特点：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更深的模型架构：最多高达</a:t>
            </a:r>
            <a:r>
              <a:rPr lang="en-US" altLang="zh-CN" dirty="0">
                <a:latin typeface="Times" pitchFamily="2" charset="0"/>
                <a:ea typeface="FangSong" panose="02010609060101010101" pitchFamily="49" charset="-122"/>
              </a:rPr>
              <a:t>96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层神经网络；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更丰富的训练语料：最多高达</a:t>
            </a:r>
            <a:r>
              <a:rPr lang="en-US" altLang="zh-CN" dirty="0">
                <a:effectLst/>
                <a:latin typeface="Times" pitchFamily="2" charset="0"/>
                <a:ea typeface="FangSong" panose="02010609060101010101" pitchFamily="49" charset="-122"/>
              </a:rPr>
              <a:t>45TB</a:t>
            </a: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语料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；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  <a:latin typeface="Times" pitchFamily="2" charset="0"/>
                <a:ea typeface="FangSong" panose="02010609060101010101" pitchFamily="49" charset="-122"/>
              </a:rPr>
              <a:t>自适应能力强：可以在具体任务上快速自适应</a:t>
            </a:r>
            <a:r>
              <a:rPr lang="zh-CN" altLang="en" dirty="0">
                <a:effectLst/>
                <a:latin typeface="Times" pitchFamily="2" charset="0"/>
                <a:ea typeface="FangSong" panose="02010609060101010101" pitchFamily="49" charset="-122"/>
              </a:rPr>
              <a:t>；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FABDDAF-7C25-15B2-CD6A-1C8AEF26B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4" r="1822" b="17897"/>
          <a:stretch/>
        </p:blipFill>
        <p:spPr bwMode="auto">
          <a:xfrm>
            <a:off x="6409250" y="3586593"/>
            <a:ext cx="4604400" cy="25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83CBEA5-DEF5-7699-7B7E-2E28BE244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51250" b="17897"/>
          <a:stretch/>
        </p:blipFill>
        <p:spPr bwMode="auto">
          <a:xfrm>
            <a:off x="914301" y="3583718"/>
            <a:ext cx="460443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DE5F081-7D28-6F5F-E29B-ED80918792B7}"/>
              </a:ext>
            </a:extLst>
          </p:cNvPr>
          <p:cNvSpPr txBox="1"/>
          <p:nvPr/>
        </p:nvSpPr>
        <p:spPr>
          <a:xfrm>
            <a:off x="1208275" y="6097770"/>
            <a:ext cx="40164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预训练语言模型论文发表和引用量统计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8E35FB-0AD2-EF83-A49B-AA2E49DE7C56}"/>
              </a:ext>
            </a:extLst>
          </p:cNvPr>
          <p:cNvSpPr txBox="1"/>
          <p:nvPr/>
        </p:nvSpPr>
        <p:spPr>
          <a:xfrm>
            <a:off x="6703209" y="6100645"/>
            <a:ext cx="426557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知名的预训练模型数据和参数规模变化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916742D-E9FE-790C-0550-219C006B118A}"/>
              </a:ext>
            </a:extLst>
          </p:cNvPr>
          <p:cNvSpPr txBox="1"/>
          <p:nvPr/>
        </p:nvSpPr>
        <p:spPr>
          <a:xfrm>
            <a:off x="914301" y="3164209"/>
            <a:ext cx="46977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预训练语言模型的行业影响力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——NLP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ea typeface="FangSong" panose="02010609060101010101" pitchFamily="49" charset="-122"/>
                <a:sym typeface="PingFang SC Regular"/>
              </a:rPr>
              <a:t>的灵魂</a:t>
            </a:r>
          </a:p>
        </p:txBody>
      </p:sp>
    </p:spTree>
    <p:extLst>
      <p:ext uri="{BB962C8B-B14F-4D97-AF65-F5344CB8AC3E}">
        <p14:creationId xmlns:p14="http://schemas.microsoft.com/office/powerpoint/2010/main" val="37478828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组合 4"/>
          <p:cNvGrpSpPr/>
          <p:nvPr/>
        </p:nvGrpSpPr>
        <p:grpSpPr>
          <a:xfrm>
            <a:off x="7424240" y="2748507"/>
            <a:ext cx="3261362" cy="1370818"/>
            <a:chOff x="158571" y="4916"/>
            <a:chExt cx="3261360" cy="1370817"/>
          </a:xfrm>
        </p:grpSpPr>
        <p:sp>
          <p:nvSpPr>
            <p:cNvPr id="167" name="文本框 1"/>
            <p:cNvSpPr/>
            <p:nvPr/>
          </p:nvSpPr>
          <p:spPr>
            <a:xfrm>
              <a:off x="158571" y="4916"/>
              <a:ext cx="3261360" cy="101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>
                  <a:solidFill>
                    <a:schemeClr val="accent1"/>
                  </a:solidFill>
                </a:defRPr>
              </a:lvl1pPr>
            </a:lstStyle>
            <a:p>
              <a:r>
                <a:rPr lang="zh-CN" altLang="en-US" dirty="0"/>
                <a:t>目  录</a:t>
              </a:r>
              <a:endParaRPr dirty="0"/>
            </a:p>
          </p:txBody>
        </p:sp>
        <p:sp>
          <p:nvSpPr>
            <p:cNvPr id="168" name="文本框 3"/>
            <p:cNvSpPr/>
            <p:nvPr/>
          </p:nvSpPr>
          <p:spPr>
            <a:xfrm>
              <a:off x="210277" y="1006403"/>
              <a:ext cx="3130734" cy="369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>
                  <a:solidFill>
                    <a:srgbClr val="404040"/>
                  </a:solidFill>
                </a:defRPr>
              </a:lvl1pPr>
            </a:lstStyle>
            <a:p>
              <a:r>
                <a:rPr lang="en-US" dirty="0"/>
                <a:t>            </a:t>
              </a:r>
              <a:r>
                <a:rPr dirty="0"/>
                <a:t>CONTENTS</a:t>
              </a:r>
            </a:p>
          </p:txBody>
        </p:sp>
      </p:grpSp>
      <p:sp>
        <p:nvSpPr>
          <p:cNvPr id="170" name="文本框 30"/>
          <p:cNvSpPr txBox="1"/>
          <p:nvPr/>
        </p:nvSpPr>
        <p:spPr>
          <a:xfrm>
            <a:off x="1690244" y="890387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预训练语言模型发展史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4" name="成组"/>
          <p:cNvGrpSpPr/>
          <p:nvPr/>
        </p:nvGrpSpPr>
        <p:grpSpPr>
          <a:xfrm>
            <a:off x="758584" y="1826303"/>
            <a:ext cx="624012" cy="510541"/>
            <a:chOff x="0" y="0"/>
            <a:chExt cx="624010" cy="510539"/>
          </a:xfrm>
        </p:grpSpPr>
        <p:sp>
          <p:nvSpPr>
            <p:cNvPr id="172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173" name="02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/>
                  </a:solidFill>
                </a:rPr>
                <a:t>2</a:t>
              </a:r>
              <a:endParaRPr dirty="0">
                <a:solidFill>
                  <a:schemeClr val="bg2"/>
                </a:solidFill>
              </a:endParaRPr>
            </a:p>
          </p:txBody>
        </p:sp>
      </p:grpSp>
      <p:sp>
        <p:nvSpPr>
          <p:cNvPr id="175" name="文本框 30"/>
          <p:cNvSpPr txBox="1"/>
          <p:nvPr/>
        </p:nvSpPr>
        <p:spPr>
          <a:xfrm>
            <a:off x="1690244" y="1858757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/>
                </a:solidFill>
              </a:rPr>
              <a:t>预训练语言模型基础知识</a:t>
            </a:r>
            <a:endParaRPr dirty="0">
              <a:solidFill>
                <a:schemeClr val="bg2"/>
              </a:solidFill>
            </a:endParaRPr>
          </a:p>
        </p:txBody>
      </p:sp>
      <p:grpSp>
        <p:nvGrpSpPr>
          <p:cNvPr id="179" name="成组"/>
          <p:cNvGrpSpPr/>
          <p:nvPr/>
        </p:nvGrpSpPr>
        <p:grpSpPr>
          <a:xfrm>
            <a:off x="758584" y="890387"/>
            <a:ext cx="624012" cy="510541"/>
            <a:chOff x="0" y="0"/>
            <a:chExt cx="624010" cy="510539"/>
          </a:xfrm>
        </p:grpSpPr>
        <p:sp>
          <p:nvSpPr>
            <p:cNvPr id="177" name="正方形"/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/>
            </a:p>
          </p:txBody>
        </p:sp>
        <p:sp>
          <p:nvSpPr>
            <p:cNvPr id="178" name="01"/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1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5" name="成组">
            <a:extLst>
              <a:ext uri="{FF2B5EF4-FFF2-40B4-BE49-F238E27FC236}">
                <a16:creationId xmlns:a16="http://schemas.microsoft.com/office/drawing/2014/main" id="{A300422E-419A-3F9E-6A43-119966E0CF1A}"/>
              </a:ext>
            </a:extLst>
          </p:cNvPr>
          <p:cNvGrpSpPr/>
          <p:nvPr/>
        </p:nvGrpSpPr>
        <p:grpSpPr>
          <a:xfrm>
            <a:off x="758584" y="2766676"/>
            <a:ext cx="624012" cy="510541"/>
            <a:chOff x="0" y="0"/>
            <a:chExt cx="624010" cy="510539"/>
          </a:xfrm>
        </p:grpSpPr>
        <p:sp>
          <p:nvSpPr>
            <p:cNvPr id="16" name="正方形">
              <a:extLst>
                <a:ext uri="{FF2B5EF4-FFF2-40B4-BE49-F238E27FC236}">
                  <a16:creationId xmlns:a16="http://schemas.microsoft.com/office/drawing/2014/main" id="{C5E6E210-1E35-75D6-333A-8F04FAD9AA07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02">
              <a:extLst>
                <a:ext uri="{FF2B5EF4-FFF2-40B4-BE49-F238E27FC236}">
                  <a16:creationId xmlns:a16="http://schemas.microsoft.com/office/drawing/2014/main" id="{625B531B-2F9A-FE93-ED48-5307CC4CE588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3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8" name="文本框 30">
            <a:extLst>
              <a:ext uri="{FF2B5EF4-FFF2-40B4-BE49-F238E27FC236}">
                <a16:creationId xmlns:a16="http://schemas.microsoft.com/office/drawing/2014/main" id="{EE0D89A8-0966-54B5-1A32-4BF2ED997843}"/>
              </a:ext>
            </a:extLst>
          </p:cNvPr>
          <p:cNvSpPr txBox="1"/>
          <p:nvPr/>
        </p:nvSpPr>
        <p:spPr>
          <a:xfrm>
            <a:off x="1690244" y="2799130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预训练模型的优化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30884E63-A175-E69F-A1EE-ACBBCD39DFB1}"/>
              </a:ext>
            </a:extLst>
          </p:cNvPr>
          <p:cNvSpPr txBox="1"/>
          <p:nvPr/>
        </p:nvSpPr>
        <p:spPr>
          <a:xfrm>
            <a:off x="1690244" y="3705172"/>
            <a:ext cx="394171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多模态预训练模型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9" name="成组">
            <a:extLst>
              <a:ext uri="{FF2B5EF4-FFF2-40B4-BE49-F238E27FC236}">
                <a16:creationId xmlns:a16="http://schemas.microsoft.com/office/drawing/2014/main" id="{08B158E9-3F93-4D4F-DAD1-59BA636D62B7}"/>
              </a:ext>
            </a:extLst>
          </p:cNvPr>
          <p:cNvGrpSpPr/>
          <p:nvPr/>
        </p:nvGrpSpPr>
        <p:grpSpPr>
          <a:xfrm>
            <a:off x="758584" y="4641088"/>
            <a:ext cx="624012" cy="510541"/>
            <a:chOff x="0" y="0"/>
            <a:chExt cx="624010" cy="510539"/>
          </a:xfrm>
        </p:grpSpPr>
        <p:sp>
          <p:nvSpPr>
            <p:cNvPr id="20" name="正方形">
              <a:extLst>
                <a:ext uri="{FF2B5EF4-FFF2-40B4-BE49-F238E27FC236}">
                  <a16:creationId xmlns:a16="http://schemas.microsoft.com/office/drawing/2014/main" id="{B373D58D-26C2-54C8-8755-94EC27D8CB70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02">
              <a:extLst>
                <a:ext uri="{FF2B5EF4-FFF2-40B4-BE49-F238E27FC236}">
                  <a16:creationId xmlns:a16="http://schemas.microsoft.com/office/drawing/2014/main" id="{7785B737-D87F-D927-E911-F20AD7D979E9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5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2" name="文本框 30">
            <a:extLst>
              <a:ext uri="{FF2B5EF4-FFF2-40B4-BE49-F238E27FC236}">
                <a16:creationId xmlns:a16="http://schemas.microsoft.com/office/drawing/2014/main" id="{B9772AB9-069E-EC99-33BB-D4620418B1C9}"/>
              </a:ext>
            </a:extLst>
          </p:cNvPr>
          <p:cNvSpPr txBox="1"/>
          <p:nvPr/>
        </p:nvSpPr>
        <p:spPr>
          <a:xfrm>
            <a:off x="1690244" y="4673542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预训练语言模型的调优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1BE5CD51-DB2C-0533-5589-49927E04E597}"/>
              </a:ext>
            </a:extLst>
          </p:cNvPr>
          <p:cNvGrpSpPr/>
          <p:nvPr/>
        </p:nvGrpSpPr>
        <p:grpSpPr>
          <a:xfrm>
            <a:off x="758584" y="3705172"/>
            <a:ext cx="624012" cy="510541"/>
            <a:chOff x="0" y="0"/>
            <a:chExt cx="624010" cy="510539"/>
          </a:xfrm>
        </p:grpSpPr>
        <p:sp>
          <p:nvSpPr>
            <p:cNvPr id="24" name="正方形">
              <a:extLst>
                <a:ext uri="{FF2B5EF4-FFF2-40B4-BE49-F238E27FC236}">
                  <a16:creationId xmlns:a16="http://schemas.microsoft.com/office/drawing/2014/main" id="{217BB43A-C27F-C21B-F4CB-5645E12C306C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01">
              <a:extLst>
                <a:ext uri="{FF2B5EF4-FFF2-40B4-BE49-F238E27FC236}">
                  <a16:creationId xmlns:a16="http://schemas.microsoft.com/office/drawing/2014/main" id="{787F1293-F635-0357-0DD5-A4F38DA80980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4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6" name="成组">
            <a:extLst>
              <a:ext uri="{FF2B5EF4-FFF2-40B4-BE49-F238E27FC236}">
                <a16:creationId xmlns:a16="http://schemas.microsoft.com/office/drawing/2014/main" id="{406F376A-8988-C6FA-350D-E3533A6D7ACE}"/>
              </a:ext>
            </a:extLst>
          </p:cNvPr>
          <p:cNvGrpSpPr/>
          <p:nvPr/>
        </p:nvGrpSpPr>
        <p:grpSpPr>
          <a:xfrm>
            <a:off x="758584" y="5581461"/>
            <a:ext cx="624012" cy="510541"/>
            <a:chOff x="0" y="0"/>
            <a:chExt cx="624010" cy="510539"/>
          </a:xfrm>
        </p:grpSpPr>
        <p:sp>
          <p:nvSpPr>
            <p:cNvPr id="27" name="正方形">
              <a:extLst>
                <a:ext uri="{FF2B5EF4-FFF2-40B4-BE49-F238E27FC236}">
                  <a16:creationId xmlns:a16="http://schemas.microsoft.com/office/drawing/2014/main" id="{2FC87233-1A56-8E9A-BDE4-748104534189}"/>
                </a:ext>
              </a:extLst>
            </p:cNvPr>
            <p:cNvSpPr/>
            <p:nvPr/>
          </p:nvSpPr>
          <p:spPr>
            <a:xfrm>
              <a:off x="56735" y="0"/>
              <a:ext cx="510541" cy="510540"/>
            </a:xfrm>
            <a:prstGeom prst="rect">
              <a:avLst/>
            </a:prstGeom>
            <a:noFill/>
            <a:ln w="254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535353"/>
                  </a:solidFill>
                </a:defRPr>
              </a:pPr>
              <a:endParaRPr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02">
              <a:extLst>
                <a:ext uri="{FF2B5EF4-FFF2-40B4-BE49-F238E27FC236}">
                  <a16:creationId xmlns:a16="http://schemas.microsoft.com/office/drawing/2014/main" id="{BE5161D4-C146-F49B-76AC-1CD503F93F52}"/>
                </a:ext>
              </a:extLst>
            </p:cNvPr>
            <p:cNvSpPr txBox="1"/>
            <p:nvPr/>
          </p:nvSpPr>
          <p:spPr>
            <a:xfrm>
              <a:off x="0" y="32454"/>
              <a:ext cx="624011" cy="445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535353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6</a:t>
              </a:r>
              <a:endParaRPr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9" name="文本框 30">
            <a:extLst>
              <a:ext uri="{FF2B5EF4-FFF2-40B4-BE49-F238E27FC236}">
                <a16:creationId xmlns:a16="http://schemas.microsoft.com/office/drawing/2014/main" id="{7E5A25DE-9D1F-D7CF-9F9B-D2E005DB98A6}"/>
              </a:ext>
            </a:extLst>
          </p:cNvPr>
          <p:cNvSpPr txBox="1"/>
          <p:nvPr/>
        </p:nvSpPr>
        <p:spPr>
          <a:xfrm>
            <a:off x="1690244" y="5613915"/>
            <a:ext cx="42437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535353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开源软件与应用服务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856BDFB-4110-D61D-C820-D3D69D3E0380}"/>
              </a:ext>
            </a:extLst>
          </p:cNvPr>
          <p:cNvSpPr txBox="1"/>
          <p:nvPr/>
        </p:nvSpPr>
        <p:spPr>
          <a:xfrm>
            <a:off x="7488726" y="461176"/>
            <a:ext cx="43749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预训练语言模型与</a:t>
            </a:r>
            <a:r>
              <a:rPr lang="en-US" altLang="zh-CN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NLP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行业进展</a:t>
            </a:r>
          </a:p>
        </p:txBody>
      </p:sp>
    </p:spTree>
    <p:extLst>
      <p:ext uri="{BB962C8B-B14F-4D97-AF65-F5344CB8AC3E}">
        <p14:creationId xmlns:p14="http://schemas.microsoft.com/office/powerpoint/2010/main" val="6333585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B15E76D-A5D4-7EC8-DFEA-EEBE04454304}"/>
              </a:ext>
            </a:extLst>
          </p:cNvPr>
          <p:cNvSpPr txBox="1"/>
          <p:nvPr/>
        </p:nvSpPr>
        <p:spPr>
          <a:xfrm>
            <a:off x="3767890" y="2707952"/>
            <a:ext cx="65943" cy="192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F4058E-D058-AEE1-10F5-568B3BC3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753" y="1290604"/>
            <a:ext cx="2336196" cy="319170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9FA40D1-669B-C69D-B33B-C968EDDCBE83}"/>
              </a:ext>
            </a:extLst>
          </p:cNvPr>
          <p:cNvSpPr txBox="1"/>
          <p:nvPr/>
        </p:nvSpPr>
        <p:spPr>
          <a:xfrm>
            <a:off x="4617916" y="5700374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基础</a:t>
            </a:r>
            <a:r>
              <a:rPr kumimoji="1"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结构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A3344CF6-860D-7BA7-D38E-82C73A6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4" y="402978"/>
            <a:ext cx="5016647" cy="431844"/>
          </a:xfrm>
        </p:spPr>
        <p:txBody>
          <a:bodyPr>
            <a:normAutofit/>
          </a:bodyPr>
          <a:lstStyle/>
          <a:p>
            <a:r>
              <a:rPr kumimoji="1" lang="zh-CN" altLang="en-US" sz="2400" dirty="0"/>
              <a:t>预训练语言模型基础知识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EA034D-C683-DAE0-D6DE-D5D862F3F5A9}"/>
              </a:ext>
            </a:extLst>
          </p:cNvPr>
          <p:cNvSpPr txBox="1"/>
          <p:nvPr/>
        </p:nvSpPr>
        <p:spPr>
          <a:xfrm>
            <a:off x="840204" y="834553"/>
            <a:ext cx="417998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预训练语言模型的基石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——Transformer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145665B-D9C6-7D8A-B56A-25394FFF5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96" y="1390403"/>
            <a:ext cx="1896618" cy="169314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016A0B-C354-C88C-7102-0C90A972C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697" y="1612622"/>
            <a:ext cx="1693149" cy="14668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105C8B4-7A41-A84D-D663-A93EAA63F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760" y="3141232"/>
            <a:ext cx="1693149" cy="169314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F69B909-29F4-E32B-48FC-8E3C639C3EC0}"/>
              </a:ext>
            </a:extLst>
          </p:cNvPr>
          <p:cNvSpPr txBox="1"/>
          <p:nvPr/>
        </p:nvSpPr>
        <p:spPr>
          <a:xfrm>
            <a:off x="8572014" y="5695657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Attention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Mask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设计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B835F19-F272-2CB6-5362-FBAD7E3BB83C}"/>
              </a:ext>
            </a:extLst>
          </p:cNvPr>
          <p:cNvSpPr txBox="1"/>
          <p:nvPr/>
        </p:nvSpPr>
        <p:spPr>
          <a:xfrm>
            <a:off x="371141" y="5700374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分词与位置表征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3AF97F-1DD8-4ABF-23F8-C1F57B57F0AB}"/>
              </a:ext>
            </a:extLst>
          </p:cNvPr>
          <p:cNvSpPr txBox="1"/>
          <p:nvPr/>
        </p:nvSpPr>
        <p:spPr>
          <a:xfrm>
            <a:off x="0" y="6220041"/>
            <a:ext cx="309411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sz="1400" b="0" i="0" dirty="0">
                <a:solidFill>
                  <a:srgbClr val="121212"/>
                </a:solidFill>
                <a:effectLst/>
                <a:latin typeface="Times" pitchFamily="2" charset="0"/>
              </a:rPr>
              <a:t>Attention is All You Need</a:t>
            </a:r>
            <a:r>
              <a:rPr lang="en-US" altLang="zh-CN" sz="1400" dirty="0">
                <a:solidFill>
                  <a:srgbClr val="121212"/>
                </a:solidFill>
                <a:latin typeface="Times" pitchFamily="2" charset="0"/>
              </a:rPr>
              <a:t> (NIPS2017)</a:t>
            </a:r>
            <a:endParaRPr lang="zh-CN" altLang="en-US" sz="1400" dirty="0">
              <a:latin typeface="Times" pitchFamily="2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A03B0E-185F-7AF7-3639-459B362D8F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821"/>
          <a:stretch/>
        </p:blipFill>
        <p:spPr>
          <a:xfrm>
            <a:off x="227704" y="1992528"/>
            <a:ext cx="3232975" cy="24897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D9E308-DF37-7E38-7E49-BA63F923A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649" y="2025186"/>
            <a:ext cx="432724" cy="23319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A9155EF-180E-D131-8484-177489E2E4EB}"/>
              </a:ext>
            </a:extLst>
          </p:cNvPr>
          <p:cNvSpPr txBox="1"/>
          <p:nvPr/>
        </p:nvSpPr>
        <p:spPr>
          <a:xfrm>
            <a:off x="3116411" y="4343811"/>
            <a:ext cx="353621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dirty="0"/>
              <a:t>dim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8C17C7-78DB-51BD-D97E-88CA63C8753C}"/>
              </a:ext>
            </a:extLst>
          </p:cNvPr>
          <p:cNvSpPr txBox="1"/>
          <p:nvPr/>
        </p:nvSpPr>
        <p:spPr>
          <a:xfrm>
            <a:off x="146857" y="1758375"/>
            <a:ext cx="65979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dirty="0"/>
              <a:t>position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FD7D1B-B9D9-F2C9-6629-1A6BC64C9808}"/>
              </a:ext>
            </a:extLst>
          </p:cNvPr>
          <p:cNvSpPr txBox="1"/>
          <p:nvPr/>
        </p:nvSpPr>
        <p:spPr>
          <a:xfrm>
            <a:off x="0" y="6483161"/>
            <a:ext cx="745979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/>
              <a:t>https://kazemnejad.com/blog/transformer_architecture_positional_encoding/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8A73B30-1D66-94DE-C55E-4CC14C8ACA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6322" y="5114859"/>
            <a:ext cx="3027362" cy="4977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D17C10-33C2-0E4C-85EC-857AC359F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599" y="4716463"/>
            <a:ext cx="3416300" cy="6858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A24E0FC-7A13-BAEB-61CE-D9C930CFA9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6912" y="4450011"/>
            <a:ext cx="4217241" cy="640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3FB664-D662-EEFE-4E1D-4273BA0186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8928" y="5166353"/>
            <a:ext cx="2835505" cy="4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28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2CA"/>
      </a:accent1>
      <a:accent2>
        <a:srgbClr val="39C96A"/>
      </a:accent2>
      <a:accent3>
        <a:srgbClr val="99D132"/>
      </a:accent3>
      <a:accent4>
        <a:srgbClr val="02AAD1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主题​​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2CA"/>
      </a:accent1>
      <a:accent2>
        <a:srgbClr val="39C96A"/>
      </a:accent2>
      <a:accent3>
        <a:srgbClr val="99D132"/>
      </a:accent3>
      <a:accent4>
        <a:srgbClr val="02AAD1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 主题​​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11278</TotalTime>
  <Words>3304</Words>
  <Application>Microsoft Macintosh PowerPoint</Application>
  <PresentationFormat>宽屏</PresentationFormat>
  <Paragraphs>519</Paragraphs>
  <Slides>55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5" baseType="lpstr">
      <vt:lpstr>-apple-system</vt:lpstr>
      <vt:lpstr>FangSong</vt:lpstr>
      <vt:lpstr>Microsoft YaHei</vt:lpstr>
      <vt:lpstr>PingFang SC</vt:lpstr>
      <vt:lpstr>PingFang SC Regular</vt:lpstr>
      <vt:lpstr>PingFang SC Semibold</vt:lpstr>
      <vt:lpstr>Arial</vt:lpstr>
      <vt:lpstr>Lucida Grande</vt:lpstr>
      <vt:lpstr>Times</vt:lpstr>
      <vt:lpstr>Office 主题​​</vt:lpstr>
      <vt:lpstr>PowerPoint 演示文稿</vt:lpstr>
      <vt:lpstr>ChatGPT</vt:lpstr>
      <vt:lpstr>PowerPoint 演示文稿</vt:lpstr>
      <vt:lpstr>PowerPoint 演示文稿</vt:lpstr>
      <vt:lpstr>预训练语言模型发展史</vt:lpstr>
      <vt:lpstr>预训练语言模型发展史</vt:lpstr>
      <vt:lpstr>预训练语言模型发展史</vt:lpstr>
      <vt:lpstr>PowerPoint 演示文稿</vt:lpstr>
      <vt:lpstr>预训练语言模型基础知识</vt:lpstr>
      <vt:lpstr>预训练语言模型基础知识</vt:lpstr>
      <vt:lpstr>预训练语言模型基础知识</vt:lpstr>
      <vt:lpstr>预训练语言模型基础知识</vt:lpstr>
      <vt:lpstr>预训练语言模型基础知识</vt:lpstr>
      <vt:lpstr>预训练语言模型基础知识</vt:lpstr>
      <vt:lpstr>PowerPoint 演示文稿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预训练模型的优化</vt:lpstr>
      <vt:lpstr>PowerPoint 演示文稿</vt:lpstr>
      <vt:lpstr>多模态预训练模型</vt:lpstr>
      <vt:lpstr>多模态预训练模型</vt:lpstr>
      <vt:lpstr>多模态预训练模型</vt:lpstr>
      <vt:lpstr>多模态预训练模型</vt:lpstr>
      <vt:lpstr>多模态预训练模型</vt:lpstr>
      <vt:lpstr>多模态预训练模型</vt:lpstr>
      <vt:lpstr>多模态预训练模型</vt:lpstr>
      <vt:lpstr>PowerPoint 演示文稿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预训练模型的调优</vt:lpstr>
      <vt:lpstr>PowerPoint 演示文稿</vt:lpstr>
      <vt:lpstr>开源软件与应用服务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User</cp:lastModifiedBy>
  <cp:revision>290</cp:revision>
  <dcterms:modified xsi:type="dcterms:W3CDTF">2023-03-23T11:33:41Z</dcterms:modified>
</cp:coreProperties>
</file>