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aveSubsetFonts="1" autoCompressPictures="0">
  <p:sldMasterIdLst>
    <p:sldMasterId id="2147483648" r:id="rId1"/>
    <p:sldMasterId id="2147483649" r:id="rId2"/>
  </p:sldMasterIdLst>
  <p:notesMasterIdLst>
    <p:notesMasterId r:id="rId30"/>
  </p:notesMasterIdLst>
  <p:sldIdLst>
    <p:sldId id="256" r:id="rId3"/>
    <p:sldId id="291" r:id="rId4"/>
    <p:sldId id="311" r:id="rId5"/>
    <p:sldId id="297" r:id="rId6"/>
    <p:sldId id="342" r:id="rId7"/>
    <p:sldId id="350" r:id="rId8"/>
    <p:sldId id="314" r:id="rId9"/>
    <p:sldId id="323" r:id="rId10"/>
    <p:sldId id="343" r:id="rId11"/>
    <p:sldId id="345" r:id="rId12"/>
    <p:sldId id="327" r:id="rId13"/>
    <p:sldId id="344" r:id="rId14"/>
    <p:sldId id="330" r:id="rId15"/>
    <p:sldId id="346" r:id="rId16"/>
    <p:sldId id="348" r:id="rId17"/>
    <p:sldId id="347" r:id="rId18"/>
    <p:sldId id="349" r:id="rId19"/>
    <p:sldId id="351" r:id="rId20"/>
    <p:sldId id="352" r:id="rId21"/>
    <p:sldId id="354" r:id="rId22"/>
    <p:sldId id="355" r:id="rId23"/>
    <p:sldId id="315" r:id="rId24"/>
    <p:sldId id="353" r:id="rId25"/>
    <p:sldId id="333" r:id="rId26"/>
    <p:sldId id="296" r:id="rId27"/>
    <p:sldId id="338" r:id="rId28"/>
    <p:sldId id="268" r:id="rId29"/>
  </p:sldIdLst>
  <p:sldSz cx="12192000" cy="6858000"/>
  <p:notesSz cx="6858000" cy="9144000"/>
  <p:defaultTextStyle>
    <a:defPPr>
      <a:defRPr lang="zh-CN"/>
    </a:defPPr>
    <a:lvl1pPr algn="l" rtl="0" fontAlgn="base" hangingPunct="0">
      <a:spcBef>
        <a:spcPct val="0"/>
      </a:spcBef>
      <a:spcAft>
        <a:spcPct val="0"/>
      </a:spcAft>
      <a:buClr>
        <a:srgbClr val="000000"/>
      </a:buClr>
      <a:defRPr kern="1200">
        <a:solidFill>
          <a:srgbClr val="000000"/>
        </a:solidFill>
        <a:latin typeface="Microsoft YaHei" panose="020B0503020204020204" pitchFamily="34" charset="-122"/>
        <a:ea typeface="Microsoft YaHei" panose="020B0503020204020204" pitchFamily="34" charset="-122"/>
        <a:cs typeface="Microsoft YaHei" panose="020B0503020204020204" pitchFamily="34" charset="-122"/>
        <a:sym typeface="Microsoft YaHei" panose="020B0503020204020204" pitchFamily="34" charset="-122"/>
      </a:defRPr>
    </a:lvl1pPr>
    <a:lvl2pPr marL="457200" indent="-114300" algn="l" rtl="0" fontAlgn="base" hangingPunct="0">
      <a:spcBef>
        <a:spcPct val="0"/>
      </a:spcBef>
      <a:spcAft>
        <a:spcPct val="0"/>
      </a:spcAft>
      <a:buClr>
        <a:srgbClr val="000000"/>
      </a:buClr>
      <a:defRPr kern="1200">
        <a:solidFill>
          <a:srgbClr val="000000"/>
        </a:solidFill>
        <a:latin typeface="Microsoft YaHei" panose="020B0503020204020204" pitchFamily="34" charset="-122"/>
        <a:ea typeface="Microsoft YaHei" panose="020B0503020204020204" pitchFamily="34" charset="-122"/>
        <a:cs typeface="Microsoft YaHei" panose="020B0503020204020204" pitchFamily="34" charset="-122"/>
        <a:sym typeface="Microsoft YaHei" panose="020B0503020204020204" pitchFamily="34" charset="-122"/>
      </a:defRPr>
    </a:lvl2pPr>
    <a:lvl3pPr marL="914400" indent="-228600" algn="l" rtl="0" fontAlgn="base" hangingPunct="0">
      <a:spcBef>
        <a:spcPct val="0"/>
      </a:spcBef>
      <a:spcAft>
        <a:spcPct val="0"/>
      </a:spcAft>
      <a:buClr>
        <a:srgbClr val="000000"/>
      </a:buClr>
      <a:defRPr kern="1200">
        <a:solidFill>
          <a:srgbClr val="000000"/>
        </a:solidFill>
        <a:latin typeface="Microsoft YaHei" panose="020B0503020204020204" pitchFamily="34" charset="-122"/>
        <a:ea typeface="Microsoft YaHei" panose="020B0503020204020204" pitchFamily="34" charset="-122"/>
        <a:cs typeface="Microsoft YaHei" panose="020B0503020204020204" pitchFamily="34" charset="-122"/>
        <a:sym typeface="Microsoft YaHei" panose="020B0503020204020204" pitchFamily="34" charset="-122"/>
      </a:defRPr>
    </a:lvl3pPr>
    <a:lvl4pPr marL="1371600" indent="-342900" algn="l" rtl="0" fontAlgn="base" hangingPunct="0">
      <a:spcBef>
        <a:spcPct val="0"/>
      </a:spcBef>
      <a:spcAft>
        <a:spcPct val="0"/>
      </a:spcAft>
      <a:buClr>
        <a:srgbClr val="000000"/>
      </a:buClr>
      <a:defRPr kern="1200">
        <a:solidFill>
          <a:srgbClr val="000000"/>
        </a:solidFill>
        <a:latin typeface="Microsoft YaHei" panose="020B0503020204020204" pitchFamily="34" charset="-122"/>
        <a:ea typeface="Microsoft YaHei" panose="020B0503020204020204" pitchFamily="34" charset="-122"/>
        <a:cs typeface="Microsoft YaHei" panose="020B0503020204020204" pitchFamily="34" charset="-122"/>
        <a:sym typeface="Microsoft YaHei" panose="020B0503020204020204" pitchFamily="34" charset="-122"/>
      </a:defRPr>
    </a:lvl4pPr>
    <a:lvl5pPr marL="1828800" indent="-457200" algn="l" rtl="0" fontAlgn="base" hangingPunct="0">
      <a:spcBef>
        <a:spcPct val="0"/>
      </a:spcBef>
      <a:spcAft>
        <a:spcPct val="0"/>
      </a:spcAft>
      <a:buClr>
        <a:srgbClr val="000000"/>
      </a:buClr>
      <a:defRPr kern="1200">
        <a:solidFill>
          <a:srgbClr val="000000"/>
        </a:solidFill>
        <a:latin typeface="Microsoft YaHei" panose="020B0503020204020204" pitchFamily="34" charset="-122"/>
        <a:ea typeface="Microsoft YaHei" panose="020B0503020204020204" pitchFamily="34" charset="-122"/>
        <a:cs typeface="Microsoft YaHei" panose="020B0503020204020204" pitchFamily="34" charset="-122"/>
        <a:sym typeface="Microsoft YaHei" panose="020B0503020204020204" pitchFamily="34" charset="-122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Microsoft YaHei" panose="020B0503020204020204" pitchFamily="34" charset="-122"/>
        <a:ea typeface="Microsoft YaHei" panose="020B0503020204020204" pitchFamily="34" charset="-122"/>
        <a:cs typeface="Microsoft YaHei" panose="020B0503020204020204" pitchFamily="34" charset="-122"/>
        <a:sym typeface="Microsoft YaHei" panose="020B0503020204020204" pitchFamily="34" charset="-122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Microsoft YaHei" panose="020B0503020204020204" pitchFamily="34" charset="-122"/>
        <a:ea typeface="Microsoft YaHei" panose="020B0503020204020204" pitchFamily="34" charset="-122"/>
        <a:cs typeface="Microsoft YaHei" panose="020B0503020204020204" pitchFamily="34" charset="-122"/>
        <a:sym typeface="Microsoft YaHei" panose="020B0503020204020204" pitchFamily="34" charset="-122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Microsoft YaHei" panose="020B0503020204020204" pitchFamily="34" charset="-122"/>
        <a:ea typeface="Microsoft YaHei" panose="020B0503020204020204" pitchFamily="34" charset="-122"/>
        <a:cs typeface="Microsoft YaHei" panose="020B0503020204020204" pitchFamily="34" charset="-122"/>
        <a:sym typeface="Microsoft YaHei" panose="020B0503020204020204" pitchFamily="34" charset="-122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Microsoft YaHei" panose="020B0503020204020204" pitchFamily="34" charset="-122"/>
        <a:ea typeface="Microsoft YaHei" panose="020B0503020204020204" pitchFamily="34" charset="-122"/>
        <a:cs typeface="Microsoft YaHei" panose="020B0503020204020204" pitchFamily="34" charset="-122"/>
        <a:sym typeface="Microsoft YaHei" panose="020B0503020204020204" pitchFamily="34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A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45"/>
    <p:restoredTop sz="94648"/>
  </p:normalViewPr>
  <p:slideViewPr>
    <p:cSldViewPr>
      <p:cViewPr>
        <p:scale>
          <a:sx n="108" d="100"/>
          <a:sy n="108" d="100"/>
        </p:scale>
        <p:origin x="576" y="4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1357085D-F5ED-3E49-B3FC-65689A4172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AB244954-C9B1-604B-BFC9-9DAF7F6E930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>
                <a:sym typeface="Lucida Grande" charset="0"/>
              </a:rPr>
              <a:t>Click to edit Master text styles</a:t>
            </a:r>
          </a:p>
          <a:p>
            <a:pPr lvl="1"/>
            <a:r>
              <a:rPr lang="en-US" altLang="zh-CN" noProof="0">
                <a:sym typeface="Lucida Grande" charset="0"/>
              </a:rPr>
              <a:t>Second level</a:t>
            </a:r>
          </a:p>
          <a:p>
            <a:pPr lvl="2"/>
            <a:r>
              <a:rPr lang="en-US" altLang="zh-CN" noProof="0">
                <a:sym typeface="Lucida Grande" charset="0"/>
              </a:rPr>
              <a:t>Third level</a:t>
            </a:r>
          </a:p>
          <a:p>
            <a:pPr lvl="3"/>
            <a:r>
              <a:rPr lang="en-US" altLang="zh-CN" noProof="0">
                <a:sym typeface="Lucida Grande" charset="0"/>
              </a:rPr>
              <a:t>Fourth level</a:t>
            </a:r>
          </a:p>
          <a:p>
            <a:pPr lvl="4"/>
            <a:r>
              <a:rPr lang="en-US" altLang="zh-CN" noProof="0">
                <a:sym typeface="Lucida Grand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584200" rtl="0" fontAlgn="base" hangingPunct="0">
      <a:spcBef>
        <a:spcPct val="0"/>
      </a:spcBef>
      <a:spcAft>
        <a:spcPct val="0"/>
      </a:spcAft>
      <a:defRPr kumimoji="1" sz="2200" kern="1200">
        <a:solidFill>
          <a:srgbClr val="000000"/>
        </a:solidFill>
        <a:latin typeface="Lucida Grande" charset="0"/>
        <a:ea typeface="宋体" charset="0"/>
        <a:cs typeface="Lucida Grande" charset="0"/>
        <a:sym typeface="Lucida Grande" panose="020B0600040502020204" pitchFamily="34" charset="0"/>
      </a:defRPr>
    </a:lvl1pPr>
    <a:lvl2pPr indent="228600" algn="l" defTabSz="584200" rtl="0" fontAlgn="base" hangingPunct="0">
      <a:spcBef>
        <a:spcPct val="0"/>
      </a:spcBef>
      <a:spcAft>
        <a:spcPct val="0"/>
      </a:spcAft>
      <a:defRPr kumimoji="1"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panose="020B0600040502020204" pitchFamily="34" charset="0"/>
      </a:defRPr>
    </a:lvl2pPr>
    <a:lvl3pPr indent="457200" algn="l" defTabSz="584200" rtl="0" fontAlgn="base" hangingPunct="0">
      <a:spcBef>
        <a:spcPct val="0"/>
      </a:spcBef>
      <a:spcAft>
        <a:spcPct val="0"/>
      </a:spcAft>
      <a:defRPr kumimoji="1"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panose="020B0600040502020204" pitchFamily="34" charset="0"/>
      </a:defRPr>
    </a:lvl3pPr>
    <a:lvl4pPr indent="685800" algn="l" defTabSz="584200" rtl="0" fontAlgn="base" hangingPunct="0">
      <a:spcBef>
        <a:spcPct val="0"/>
      </a:spcBef>
      <a:spcAft>
        <a:spcPct val="0"/>
      </a:spcAft>
      <a:defRPr kumimoji="1"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panose="020B0600040502020204" pitchFamily="34" charset="0"/>
      </a:defRPr>
    </a:lvl4pPr>
    <a:lvl5pPr indent="914400" algn="l" defTabSz="584200" rtl="0" fontAlgn="base" hangingPunct="0">
      <a:spcBef>
        <a:spcPct val="0"/>
      </a:spcBef>
      <a:spcAft>
        <a:spcPct val="0"/>
      </a:spcAft>
      <a:defRPr kumimoji="1" sz="2200" kern="1200">
        <a:solidFill>
          <a:srgbClr val="000000"/>
        </a:solidFill>
        <a:latin typeface="Lucida Grande" charset="0"/>
        <a:ea typeface="Lucida Grande" charset="0"/>
        <a:cs typeface="Lucida Grande" charset="0"/>
        <a:sym typeface="Lucida Grande" panose="020B060004050202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0E33E6A-0B2D-AC47-83A0-F193E02806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2D75FE-EA59-2F49-9EB5-94474B4B303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3902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58D6514-FF7D-624E-B78E-5F33E07550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24189-7DDD-1942-8F31-55C715986F6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6906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3538"/>
            <a:ext cx="2628900" cy="58134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3538"/>
            <a:ext cx="7734300" cy="58134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060295D-2F55-E74E-B801-1BD6845DA3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69050-9982-4A45-976D-6A9911A718D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029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322E8E-6476-5542-87B2-78DBB6677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A97BF-E5F1-F749-B5C7-182124D77CD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0948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DBA4A5-F673-2F4F-9D0B-DCBC45B69E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AF38E-AD26-9A48-948F-857682E572B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5602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5997F1-1703-1E4C-AC91-78468D526E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7714BE-944C-C144-A34B-D23E082E291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0080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403219-35C9-D44B-88E2-9569C34796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885CF0-6B29-544A-8A47-EE6E156BC74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5827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CE60FB8-90CA-A841-9EF9-11E94C2E64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BC47D-8294-244B-8B11-56DCB9144F4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8482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4E992F-6D2C-3E43-B6AC-15953486E2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17A27A-1C9E-224C-B76B-406D4301316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2819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5FB8312-B21F-104E-94C2-321F4AB1D3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6A7996-2257-8C44-97AB-F8D2E1A23CB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9300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7CA385-86BB-E543-A0C9-D8CFEDE107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F79772-E687-EC4F-9315-45FAB83B0DA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22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20ED839-2CA6-7349-9FC2-80E17FA396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11F0AF-1736-834D-B873-515B18D0247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0562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Microsoft YaHei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DBA733-8F9E-574C-A872-2CE1FE6B9D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4FF336-475E-9042-80CD-AC95F4362F8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1180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D06A2A-0112-D847-B879-315C89CC65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D6C5B-D388-4141-B9E0-5AD3CB511B7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3535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6FBC09-932F-3F41-BDE4-ABFA5A219E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2265E9-2B8C-CE41-A18C-041EB8CD0D6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322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6842CC0-2F85-E147-BB52-E46948301B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DCE6FC-C831-D944-A8E6-27ED11AEC04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474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4038"/>
            <a:ext cx="5181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4038"/>
            <a:ext cx="5181600" cy="435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B44C33F-DCFA-1549-8292-F822CC762D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6E424-8735-E04F-B00E-8DDD4C07A3F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667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F829134-B31A-8848-8709-C327D5EEA4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5CD54-80DF-864A-A3EF-3B75B2C2EF1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1837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7519EF0-30EF-4741-ADC1-2F1BC0A25F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0B8AF-5E43-6A4A-8525-59C07B223B7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539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27550EED-C33D-C64C-B1A2-D13AF33A67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9AC27-8ACE-D449-A871-1272E49D529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2292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C4E2793-D9CB-9A4D-9E3A-F37516508A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9CE7C-57AA-DB47-BC49-0632B4F0255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4204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Microsoft YaHei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F85A235-2061-2248-86B2-C910807F41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75D8A-3E38-F849-9298-65753D0CE36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6439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F5F5F5"/>
            </a:gs>
            <a:gs pos="100000">
              <a:srgbClr val="F5F5F5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FFCF2037-BCEF-054D-A3E1-D3179CB644AC}"/>
              </a:ext>
            </a:extLst>
          </p:cNvPr>
          <p:cNvSpPr>
            <a:spLocks/>
          </p:cNvSpPr>
          <p:nvPr/>
        </p:nvSpPr>
        <p:spPr bwMode="auto">
          <a:xfrm>
            <a:off x="-1588" y="-6350"/>
            <a:ext cx="12195176" cy="6845300"/>
          </a:xfrm>
          <a:prstGeom prst="rect">
            <a:avLst/>
          </a:prstGeom>
          <a:solidFill>
            <a:srgbClr val="00A0E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FD436EA0-BDD9-BA47-BE51-66AD38FE7985}"/>
              </a:ext>
            </a:extLst>
          </p:cNvPr>
          <p:cNvSpPr>
            <a:spLocks/>
          </p:cNvSpPr>
          <p:nvPr/>
        </p:nvSpPr>
        <p:spPr bwMode="auto">
          <a:xfrm>
            <a:off x="0" y="5773738"/>
            <a:ext cx="12192000" cy="1084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pic>
        <p:nvPicPr>
          <p:cNvPr id="1027" name="Picture 3" descr="pasted-image.pdf">
            <a:extLst>
              <a:ext uri="{FF2B5EF4-FFF2-40B4-BE49-F238E27FC236}">
                <a16:creationId xmlns:a16="http://schemas.microsoft.com/office/drawing/2014/main" id="{DA156A6D-F9C8-0E43-BE5F-11F8706BA0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075" y="5610225"/>
            <a:ext cx="215900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8" name="Rectangle 4">
            <a:extLst>
              <a:ext uri="{FF2B5EF4-FFF2-40B4-BE49-F238E27FC236}">
                <a16:creationId xmlns:a16="http://schemas.microsoft.com/office/drawing/2014/main" id="{EE29869D-7E0C-C24A-8FF3-2C4F91148003}"/>
              </a:ext>
            </a:extLst>
          </p:cNvPr>
          <p:cNvSpPr>
            <a:spLocks/>
          </p:cNvSpPr>
          <p:nvPr/>
        </p:nvSpPr>
        <p:spPr bwMode="auto">
          <a:xfrm>
            <a:off x="10252075" y="6188075"/>
            <a:ext cx="154305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/>
            </a:pPr>
            <a:r>
              <a:rPr lang="en-US" altLang="zh-CN" sz="900">
                <a:solidFill>
                  <a:srgbClr val="53585F"/>
                </a:solidFill>
                <a:latin typeface="Microsoft YaHei" charset="0"/>
                <a:ea typeface="宋体" charset="0"/>
                <a:cs typeface="Microsoft YaHei" charset="0"/>
                <a:sym typeface="Microsoft YaHei" charset="0"/>
              </a:rPr>
              <a:t>www.antgroup.com</a:t>
            </a:r>
          </a:p>
        </p:txBody>
      </p:sp>
      <p:pic>
        <p:nvPicPr>
          <p:cNvPr id="1029" name="Picture 5" descr="pasted-image.pdf">
            <a:extLst>
              <a:ext uri="{FF2B5EF4-FFF2-40B4-BE49-F238E27FC236}">
                <a16:creationId xmlns:a16="http://schemas.microsoft.com/office/drawing/2014/main" id="{8F4B2BF1-F02C-BC4F-A3F6-ED46E23D55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899150"/>
            <a:ext cx="2017713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30" name="Rectangle 6">
            <a:extLst>
              <a:ext uri="{FF2B5EF4-FFF2-40B4-BE49-F238E27FC236}">
                <a16:creationId xmlns:a16="http://schemas.microsoft.com/office/drawing/2014/main" id="{93AB7C4C-116A-9343-991B-5B4E77F2382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3538"/>
            <a:ext cx="10515600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Microsoft Sans Serif" charset="0"/>
              </a:rPr>
              <a:t>Click to edit Master title style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96CC904A-B30F-D44D-9033-E8EBCE3C55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4038"/>
            <a:ext cx="105156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Microsoft YaHei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Microsoft YaHei" charset="0"/>
              </a:rPr>
              <a:t>Second level</a:t>
            </a:r>
          </a:p>
          <a:p>
            <a:pPr lvl="2"/>
            <a:r>
              <a:rPr lang="en-US" altLang="zh-CN">
                <a:sym typeface="Microsoft YaHei" charset="0"/>
              </a:rPr>
              <a:t>Third level</a:t>
            </a:r>
          </a:p>
          <a:p>
            <a:pPr lvl="3"/>
            <a:r>
              <a:rPr lang="en-US" altLang="zh-CN">
                <a:sym typeface="Microsoft YaHei" charset="0"/>
              </a:rPr>
              <a:t>Fourth level</a:t>
            </a:r>
          </a:p>
          <a:p>
            <a:pPr lvl="4"/>
            <a:r>
              <a:rPr lang="en-US" altLang="zh-CN">
                <a:sym typeface="Microsoft YaHei" charset="0"/>
              </a:rPr>
              <a:t>Fifth level</a:t>
            </a: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05CEE9CE-4807-D04D-AC03-3F8E6B7753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5513" y="6442075"/>
            <a:ext cx="2682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38100" tIns="38100" rIns="38100" bIns="381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defRPr sz="1200">
                <a:solidFill>
                  <a:srgbClr val="9A9A9A"/>
                </a:solidFill>
                <a:ea typeface="宋体" panose="02010600030101010101" pitchFamily="2" charset="-122"/>
              </a:defRPr>
            </a:lvl1pPr>
          </a:lstStyle>
          <a:p>
            <a:fld id="{E72DBF59-FA88-7645-BE45-516C1DAA31F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rgbClr val="000000"/>
          </a:solidFill>
          <a:latin typeface="+mj-lt"/>
          <a:ea typeface="+mj-ea"/>
          <a:cs typeface="+mj-cs"/>
          <a:sym typeface="Microsoft Sans Serif" panose="020B0604020202020204" pitchFamily="34" charset="0"/>
        </a:defRPr>
      </a:lvl1pPr>
      <a:lvl2pPr algn="l" rtl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rgbClr val="000000"/>
          </a:solidFill>
          <a:latin typeface="Microsoft Sans Serif" charset="0"/>
          <a:ea typeface="宋体" charset="0"/>
          <a:cs typeface="Microsoft Sans Serif" charset="0"/>
          <a:sym typeface="Microsoft Sans Serif" panose="020B0604020202020204" pitchFamily="34" charset="0"/>
        </a:defRPr>
      </a:lvl2pPr>
      <a:lvl3pPr algn="l" rtl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rgbClr val="000000"/>
          </a:solidFill>
          <a:latin typeface="Microsoft Sans Serif" charset="0"/>
          <a:ea typeface="宋体" charset="0"/>
          <a:cs typeface="Microsoft Sans Serif" charset="0"/>
          <a:sym typeface="Microsoft Sans Serif" panose="020B0604020202020204" pitchFamily="34" charset="0"/>
        </a:defRPr>
      </a:lvl3pPr>
      <a:lvl4pPr algn="l" rtl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rgbClr val="000000"/>
          </a:solidFill>
          <a:latin typeface="Microsoft Sans Serif" charset="0"/>
          <a:ea typeface="宋体" charset="0"/>
          <a:cs typeface="Microsoft Sans Serif" charset="0"/>
          <a:sym typeface="Microsoft Sans Serif" panose="020B0604020202020204" pitchFamily="34" charset="0"/>
        </a:defRPr>
      </a:lvl4pPr>
      <a:lvl5pPr algn="l" rtl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rgbClr val="000000"/>
          </a:solidFill>
          <a:latin typeface="Microsoft Sans Serif" charset="0"/>
          <a:ea typeface="宋体" charset="0"/>
          <a:cs typeface="Microsoft Sans Serif" charset="0"/>
          <a:sym typeface="Microsoft Sans Serif" panose="020B060402020202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Microsoft Sans Serif" charset="0"/>
          <a:ea typeface="宋体" charset="0"/>
          <a:cs typeface="Microsoft Sans Serif" charset="0"/>
          <a:sym typeface="Microsoft Sans Serif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Microsoft Sans Serif" charset="0"/>
          <a:ea typeface="宋体" charset="0"/>
          <a:cs typeface="Microsoft Sans Serif" charset="0"/>
          <a:sym typeface="Microsoft Sans Serif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Microsoft Sans Serif" charset="0"/>
          <a:ea typeface="宋体" charset="0"/>
          <a:cs typeface="Microsoft Sans Serif" charset="0"/>
          <a:sym typeface="Microsoft Sans Serif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Microsoft Sans Serif" charset="0"/>
          <a:ea typeface="宋体" charset="0"/>
          <a:cs typeface="Microsoft Sans Serif" charset="0"/>
          <a:sym typeface="Microsoft Sans Serif" charset="0"/>
        </a:defRPr>
      </a:lvl9pPr>
    </p:titleStyle>
    <p:bodyStyle>
      <a:lvl1pPr marL="228600" indent="-2286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kumimoji="1" sz="2800">
          <a:solidFill>
            <a:srgbClr val="000000"/>
          </a:solidFill>
          <a:latin typeface="+mn-lt"/>
          <a:ea typeface="+mn-ea"/>
          <a:cs typeface="+mn-cs"/>
          <a:sym typeface="Microsoft YaHei" panose="020B0503020204020204" pitchFamily="34" charset="-122"/>
        </a:defRPr>
      </a:lvl1pPr>
      <a:lvl2pPr marL="723900" indent="-2667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kumimoji="1" sz="2800">
          <a:solidFill>
            <a:srgbClr val="000000"/>
          </a:solidFill>
          <a:latin typeface="+mn-lt"/>
          <a:ea typeface="Microsoft YaHei" charset="0"/>
          <a:cs typeface="+mn-cs"/>
          <a:sym typeface="Microsoft YaHei" panose="020B0503020204020204" pitchFamily="34" charset="-122"/>
        </a:defRPr>
      </a:lvl2pPr>
      <a:lvl3pPr marL="1233488" indent="-319088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kumimoji="1" sz="2800">
          <a:solidFill>
            <a:srgbClr val="000000"/>
          </a:solidFill>
          <a:latin typeface="+mn-lt"/>
          <a:ea typeface="Microsoft YaHei" charset="0"/>
          <a:cs typeface="+mn-cs"/>
          <a:sym typeface="Microsoft YaHei" panose="020B0503020204020204" pitchFamily="34" charset="-122"/>
        </a:defRPr>
      </a:lvl3pPr>
      <a:lvl4pPr marL="1727200" indent="-3556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kumimoji="1" sz="2800">
          <a:solidFill>
            <a:srgbClr val="000000"/>
          </a:solidFill>
          <a:latin typeface="+mn-lt"/>
          <a:ea typeface="Microsoft YaHei" charset="0"/>
          <a:cs typeface="+mn-cs"/>
          <a:sym typeface="Microsoft YaHei" panose="020B0503020204020204" pitchFamily="34" charset="-122"/>
        </a:defRPr>
      </a:lvl4pPr>
      <a:lvl5pPr marL="2184400" indent="-3556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kumimoji="1" sz="2800">
          <a:solidFill>
            <a:srgbClr val="000000"/>
          </a:solidFill>
          <a:latin typeface="+mn-lt"/>
          <a:ea typeface="Microsoft YaHei" charset="0"/>
          <a:cs typeface="+mn-cs"/>
          <a:sym typeface="Microsoft YaHei" panose="020B0503020204020204" pitchFamily="34" charset="-122"/>
        </a:defRPr>
      </a:lvl5pPr>
      <a:lvl6pPr marL="2641600" indent="-3556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800">
          <a:solidFill>
            <a:srgbClr val="000000"/>
          </a:solidFill>
          <a:latin typeface="+mn-lt"/>
          <a:ea typeface="Microsoft YaHei" charset="0"/>
          <a:cs typeface="+mn-cs"/>
          <a:sym typeface="Microsoft YaHei" charset="0"/>
        </a:defRPr>
      </a:lvl6pPr>
      <a:lvl7pPr marL="3098800" indent="-3556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800">
          <a:solidFill>
            <a:srgbClr val="000000"/>
          </a:solidFill>
          <a:latin typeface="+mn-lt"/>
          <a:ea typeface="Microsoft YaHei" charset="0"/>
          <a:cs typeface="+mn-cs"/>
          <a:sym typeface="Microsoft YaHei" charset="0"/>
        </a:defRPr>
      </a:lvl7pPr>
      <a:lvl8pPr marL="3556000" indent="-3556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800">
          <a:solidFill>
            <a:srgbClr val="000000"/>
          </a:solidFill>
          <a:latin typeface="+mn-lt"/>
          <a:ea typeface="Microsoft YaHei" charset="0"/>
          <a:cs typeface="+mn-cs"/>
          <a:sym typeface="Microsoft YaHei" charset="0"/>
        </a:defRPr>
      </a:lvl8pPr>
      <a:lvl9pPr marL="4013200" indent="-3556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800">
          <a:solidFill>
            <a:srgbClr val="000000"/>
          </a:solidFill>
          <a:latin typeface="+mn-lt"/>
          <a:ea typeface="Microsoft YaHei" charset="0"/>
          <a:cs typeface="+mn-cs"/>
          <a:sym typeface="Microsoft YaHei" charset="0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A05970B6-0BCF-C043-8B06-8691BBC55826}"/>
              </a:ext>
            </a:extLst>
          </p:cNvPr>
          <p:cNvSpPr>
            <a:spLocks/>
          </p:cNvSpPr>
          <p:nvPr/>
        </p:nvSpPr>
        <p:spPr bwMode="auto">
          <a:xfrm>
            <a:off x="-1588" y="6729413"/>
            <a:ext cx="12195176" cy="141287"/>
          </a:xfrm>
          <a:prstGeom prst="rect">
            <a:avLst/>
          </a:prstGeom>
          <a:solidFill>
            <a:srgbClr val="00A0E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pic>
        <p:nvPicPr>
          <p:cNvPr id="2050" name="Picture 2" descr="pasted-image.pdf">
            <a:extLst>
              <a:ext uri="{FF2B5EF4-FFF2-40B4-BE49-F238E27FC236}">
                <a16:creationId xmlns:a16="http://schemas.microsoft.com/office/drawing/2014/main" id="{660A3694-6C77-C944-BB6F-1EE658B78A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075" y="6565900"/>
            <a:ext cx="215900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51" name="Picture 3" descr="pasted-image.pdf">
            <a:extLst>
              <a:ext uri="{FF2B5EF4-FFF2-40B4-BE49-F238E27FC236}">
                <a16:creationId xmlns:a16="http://schemas.microsoft.com/office/drawing/2014/main" id="{541CFA94-9C5C-FF40-A5DB-726724CDB5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75" y="6565900"/>
            <a:ext cx="215900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2" name="Rectangle 4">
            <a:extLst>
              <a:ext uri="{FF2B5EF4-FFF2-40B4-BE49-F238E27FC236}">
                <a16:creationId xmlns:a16="http://schemas.microsoft.com/office/drawing/2014/main" id="{3BBF65C4-E316-FD4D-8F7D-8773B38777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5513" y="6442075"/>
            <a:ext cx="2682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38100" tIns="38100" rIns="38100" bIns="381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defRPr sz="1200">
                <a:solidFill>
                  <a:srgbClr val="9A9A9A"/>
                </a:solidFill>
                <a:ea typeface="宋体" panose="02010600030101010101" pitchFamily="2" charset="-122"/>
              </a:defRPr>
            </a:lvl1pPr>
          </a:lstStyle>
          <a:p>
            <a:fld id="{F78CA86A-DFEA-E844-884A-B8A6A282327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rgbClr val="000000"/>
          </a:solidFill>
          <a:latin typeface="+mj-lt"/>
          <a:ea typeface="+mj-ea"/>
          <a:cs typeface="+mj-cs"/>
          <a:sym typeface="Microsoft Sans Serif" panose="020B0604020202020204" pitchFamily="34" charset="0"/>
        </a:defRPr>
      </a:lvl1pPr>
      <a:lvl2pPr algn="l" rtl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rgbClr val="000000"/>
          </a:solidFill>
          <a:latin typeface="Microsoft Sans Serif" charset="0"/>
          <a:ea typeface="宋体" charset="0"/>
          <a:cs typeface="Microsoft Sans Serif" charset="0"/>
          <a:sym typeface="Microsoft Sans Serif" panose="020B0604020202020204" pitchFamily="34" charset="0"/>
        </a:defRPr>
      </a:lvl2pPr>
      <a:lvl3pPr algn="l" rtl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rgbClr val="000000"/>
          </a:solidFill>
          <a:latin typeface="Microsoft Sans Serif" charset="0"/>
          <a:ea typeface="宋体" charset="0"/>
          <a:cs typeface="Microsoft Sans Serif" charset="0"/>
          <a:sym typeface="Microsoft Sans Serif" panose="020B0604020202020204" pitchFamily="34" charset="0"/>
        </a:defRPr>
      </a:lvl3pPr>
      <a:lvl4pPr algn="l" rtl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rgbClr val="000000"/>
          </a:solidFill>
          <a:latin typeface="Microsoft Sans Serif" charset="0"/>
          <a:ea typeface="宋体" charset="0"/>
          <a:cs typeface="Microsoft Sans Serif" charset="0"/>
          <a:sym typeface="Microsoft Sans Serif" panose="020B0604020202020204" pitchFamily="34" charset="0"/>
        </a:defRPr>
      </a:lvl4pPr>
      <a:lvl5pPr algn="l" rtl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rgbClr val="000000"/>
          </a:solidFill>
          <a:latin typeface="Microsoft Sans Serif" charset="0"/>
          <a:ea typeface="宋体" charset="0"/>
          <a:cs typeface="Microsoft Sans Serif" charset="0"/>
          <a:sym typeface="Microsoft Sans Serif" panose="020B060402020202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Microsoft Sans Serif" charset="0"/>
          <a:ea typeface="宋体" charset="0"/>
          <a:cs typeface="Microsoft Sans Serif" charset="0"/>
          <a:sym typeface="Microsoft Sans Serif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Microsoft Sans Serif" charset="0"/>
          <a:ea typeface="宋体" charset="0"/>
          <a:cs typeface="Microsoft Sans Serif" charset="0"/>
          <a:sym typeface="Microsoft Sans Serif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Microsoft Sans Serif" charset="0"/>
          <a:ea typeface="宋体" charset="0"/>
          <a:cs typeface="Microsoft Sans Serif" charset="0"/>
          <a:sym typeface="Microsoft Sans Serif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Microsoft Sans Serif" charset="0"/>
          <a:ea typeface="宋体" charset="0"/>
          <a:cs typeface="Microsoft Sans Serif" charset="0"/>
          <a:sym typeface="Microsoft Sans Serif" charset="0"/>
        </a:defRPr>
      </a:lvl9pPr>
    </p:titleStyle>
    <p:bodyStyle>
      <a:lvl1pPr marL="228600" indent="-2286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kumimoji="1" sz="2800">
          <a:solidFill>
            <a:srgbClr val="000000"/>
          </a:solidFill>
          <a:latin typeface="+mn-lt"/>
          <a:ea typeface="+mn-ea"/>
          <a:cs typeface="+mn-cs"/>
          <a:sym typeface="Microsoft YaHei" panose="020B0503020204020204" pitchFamily="34" charset="-122"/>
        </a:defRPr>
      </a:lvl1pPr>
      <a:lvl2pPr marL="723900" indent="-2667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kumimoji="1" sz="2800">
          <a:solidFill>
            <a:srgbClr val="000000"/>
          </a:solidFill>
          <a:latin typeface="+mn-lt"/>
          <a:ea typeface="Microsoft YaHei" charset="0"/>
          <a:cs typeface="+mn-cs"/>
          <a:sym typeface="Microsoft YaHei" panose="020B0503020204020204" pitchFamily="34" charset="-122"/>
        </a:defRPr>
      </a:lvl2pPr>
      <a:lvl3pPr marL="1233488" indent="-319088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kumimoji="1" sz="2800">
          <a:solidFill>
            <a:srgbClr val="000000"/>
          </a:solidFill>
          <a:latin typeface="+mn-lt"/>
          <a:ea typeface="Microsoft YaHei" charset="0"/>
          <a:cs typeface="+mn-cs"/>
          <a:sym typeface="Microsoft YaHei" panose="020B0503020204020204" pitchFamily="34" charset="-122"/>
        </a:defRPr>
      </a:lvl3pPr>
      <a:lvl4pPr marL="1727200" indent="-3556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kumimoji="1" sz="2800">
          <a:solidFill>
            <a:srgbClr val="000000"/>
          </a:solidFill>
          <a:latin typeface="+mn-lt"/>
          <a:ea typeface="Microsoft YaHei" charset="0"/>
          <a:cs typeface="+mn-cs"/>
          <a:sym typeface="Microsoft YaHei" panose="020B0503020204020204" pitchFamily="34" charset="-122"/>
        </a:defRPr>
      </a:lvl4pPr>
      <a:lvl5pPr marL="2184400" indent="-3556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kumimoji="1" sz="2800">
          <a:solidFill>
            <a:srgbClr val="000000"/>
          </a:solidFill>
          <a:latin typeface="+mn-lt"/>
          <a:ea typeface="Microsoft YaHei" charset="0"/>
          <a:cs typeface="+mn-cs"/>
          <a:sym typeface="Microsoft YaHei" panose="020B0503020204020204" pitchFamily="34" charset="-122"/>
        </a:defRPr>
      </a:lvl5pPr>
      <a:lvl6pPr marL="2641600" indent="-3556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800">
          <a:solidFill>
            <a:srgbClr val="000000"/>
          </a:solidFill>
          <a:latin typeface="+mn-lt"/>
          <a:ea typeface="Microsoft YaHei" charset="0"/>
          <a:cs typeface="+mn-cs"/>
          <a:sym typeface="Microsoft YaHei" charset="0"/>
        </a:defRPr>
      </a:lvl6pPr>
      <a:lvl7pPr marL="3098800" indent="-3556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800">
          <a:solidFill>
            <a:srgbClr val="000000"/>
          </a:solidFill>
          <a:latin typeface="+mn-lt"/>
          <a:ea typeface="Microsoft YaHei" charset="0"/>
          <a:cs typeface="+mn-cs"/>
          <a:sym typeface="Microsoft YaHei" charset="0"/>
        </a:defRPr>
      </a:lvl7pPr>
      <a:lvl8pPr marL="3556000" indent="-3556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800">
          <a:solidFill>
            <a:srgbClr val="000000"/>
          </a:solidFill>
          <a:latin typeface="+mn-lt"/>
          <a:ea typeface="Microsoft YaHei" charset="0"/>
          <a:cs typeface="+mn-cs"/>
          <a:sym typeface="Microsoft YaHei" charset="0"/>
        </a:defRPr>
      </a:lvl8pPr>
      <a:lvl9pPr marL="4013200" indent="-355600" algn="l" rtl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800">
          <a:solidFill>
            <a:srgbClr val="000000"/>
          </a:solidFill>
          <a:latin typeface="+mn-lt"/>
          <a:ea typeface="Microsoft YaHei" charset="0"/>
          <a:cs typeface="+mn-cs"/>
          <a:sym typeface="Microsoft YaHei" charset="0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hyperlink" Target="https://dblp.org/db/journals/corr/corr2105.html#abs-2105-11259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blp.org/db/conf/acl/acl2021-1.html#GaoFC20" TargetMode="Externa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dblp.org/db/conf/naacl/naacl2021.html#ZhongFC21" TargetMode="External"/><Relationship Id="rId7" Type="http://schemas.openxmlformats.org/officeDocument/2006/relationships/image" Target="../media/image35.png"/><Relationship Id="rId2" Type="http://schemas.openxmlformats.org/officeDocument/2006/relationships/hyperlink" Target="https://dblp.org/db/conf/emnlp/emnlp2020-1.html#ShinRLWS20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tiff"/><Relationship Id="rId7" Type="http://schemas.openxmlformats.org/officeDocument/2006/relationships/image" Target="../media/image40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hyperlink" Target="https://dblp.org/db/conf/naacl/naacl2021.html#QinE21" TargetMode="External"/><Relationship Id="rId4" Type="http://schemas.openxmlformats.org/officeDocument/2006/relationships/hyperlink" Target="https://dblp.org/db/journals/corr/corr2103.html#abs-2103-10385" TargetMode="External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hyperlink" Target="https://dblp.org/db/journals/corr/corr2109.html#abs-2109-04332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dblp.org/db/journals/corr/corr2108.html#abs-2108-02035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dblp.org/db/conf/acl/acl2021-1.html#HambardzumyanKM20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dblp.org/db/conf/acl/acl2021-1.html#LiL20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blp.org/db/journals/corr/corr2106.html#abs-2106-04647" TargetMode="External"/><Relationship Id="rId2" Type="http://schemas.openxmlformats.org/officeDocument/2006/relationships/hyperlink" Target="https://dblp.org/db/conf/icml/icml2019.html#HoulsbyGJMLGAG19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dblp.org/db/journals/corr/corr2203.html#abs-2203-06904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hyperlink" Target="https://dblp.org/db/journals/corr/corr2111.html#abs-2111-10952" TargetMode="External"/><Relationship Id="rId7" Type="http://schemas.openxmlformats.org/officeDocument/2006/relationships/image" Target="../media/image61.png"/><Relationship Id="rId2" Type="http://schemas.openxmlformats.org/officeDocument/2006/relationships/hyperlink" Target="https://dblp.org/db/conf/emnlp/emnlp2021f.html#ZhongLZK21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hyperlink" Target="https://dblp.org/db/journals/corr/corr2201.html#abs-2201-06910" TargetMode="External"/><Relationship Id="rId10" Type="http://schemas.openxmlformats.org/officeDocument/2006/relationships/image" Target="../media/image64.png"/><Relationship Id="rId4" Type="http://schemas.openxmlformats.org/officeDocument/2006/relationships/hyperlink" Target="https://dblp.org/db/journals/corr/corr2109.html#abs-2109-01652" TargetMode="External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blp.org/db/journals/corr/corr2109.html#abs-2109-03564" TargetMode="External"/><Relationship Id="rId7" Type="http://schemas.openxmlformats.org/officeDocument/2006/relationships/image" Target="../media/image68.png"/><Relationship Id="rId2" Type="http://schemas.openxmlformats.org/officeDocument/2006/relationships/hyperlink" Target="https://dblp.org/db/conf/emnlp/emnlp2021-1.html#0001WQH021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blp.org/db/journals/corr/corr2109.html#abs-2109-13532" TargetMode="External"/><Relationship Id="rId5" Type="http://schemas.openxmlformats.org/officeDocument/2006/relationships/hyperlink" Target="https://dblp.org/db/journals/corr/corr2109.html#abs-2109-00720" TargetMode="External"/><Relationship Id="rId10" Type="http://schemas.openxmlformats.org/officeDocument/2006/relationships/image" Target="../media/image74.png"/><Relationship Id="rId4" Type="http://schemas.openxmlformats.org/officeDocument/2006/relationships/hyperlink" Target="https://dblp.org/db/journals/corr/corr2108.html#abs-2108-10604" TargetMode="External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blp.org/db/conf/kdd/kdd2021.html#ZouYZYYT21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blp.org/db/conf/nips/neurips2020.html#BrownMRSKDNSSAA20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dblp.org/db/conf/naacl/naacl2021.html#SchickS21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dblp.org/db/conf/eacl/eacl2021.html#SchickS21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B944EE91-C4F4-024E-97CC-1FCF80BF6477}"/>
              </a:ext>
            </a:extLst>
          </p:cNvPr>
          <p:cNvSpPr>
            <a:spLocks/>
          </p:cNvSpPr>
          <p:nvPr/>
        </p:nvSpPr>
        <p:spPr bwMode="auto">
          <a:xfrm>
            <a:off x="-12739" y="332656"/>
            <a:ext cx="12204739" cy="6885384"/>
          </a:xfrm>
          <a:prstGeom prst="rect">
            <a:avLst/>
          </a:prstGeom>
          <a:solidFill>
            <a:srgbClr val="00A0E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B7886E70-154D-C04E-A0BD-AFB7B7F06725}"/>
              </a:ext>
            </a:extLst>
          </p:cNvPr>
          <p:cNvSpPr>
            <a:spLocks/>
          </p:cNvSpPr>
          <p:nvPr/>
        </p:nvSpPr>
        <p:spPr bwMode="auto">
          <a:xfrm>
            <a:off x="0" y="5773738"/>
            <a:ext cx="12192000" cy="1084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pic>
        <p:nvPicPr>
          <p:cNvPr id="5123" name="Picture 3" descr="pasted-image.pdf">
            <a:extLst>
              <a:ext uri="{FF2B5EF4-FFF2-40B4-BE49-F238E27FC236}">
                <a16:creationId xmlns:a16="http://schemas.microsoft.com/office/drawing/2014/main" id="{01C18127-17D1-7240-91AD-BE4DD40B2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075" y="5610225"/>
            <a:ext cx="215900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6" name="Rectangle 6">
            <a:extLst>
              <a:ext uri="{FF2B5EF4-FFF2-40B4-BE49-F238E27FC236}">
                <a16:creationId xmlns:a16="http://schemas.microsoft.com/office/drawing/2014/main" id="{2809049E-E136-324D-95F8-AC2C89839CB5}"/>
              </a:ext>
            </a:extLst>
          </p:cNvPr>
          <p:cNvSpPr>
            <a:spLocks/>
          </p:cNvSpPr>
          <p:nvPr/>
        </p:nvSpPr>
        <p:spPr bwMode="auto">
          <a:xfrm>
            <a:off x="1158875" y="3425825"/>
            <a:ext cx="4152900" cy="68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2pPr>
            <a:lvl3pPr marL="11430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9pPr>
          </a:lstStyle>
          <a:p>
            <a:pPr>
              <a:lnSpc>
                <a:spcPct val="130000"/>
              </a:lnSpc>
              <a:buClr>
                <a:srgbClr val="F5F5F5"/>
              </a:buClr>
              <a:buFont typeface="Microsoft Sans Serif" panose="020B0604020202020204" pitchFamily="34" charset="0"/>
              <a:buNone/>
            </a:pPr>
            <a:r>
              <a:rPr kumimoji="0" lang="zh-CN" altLang="en-US" sz="1800" dirty="0">
                <a:solidFill>
                  <a:srgbClr val="F5F5F5"/>
                </a:solidFill>
                <a:ea typeface="宋体" panose="02010600030101010101" pitchFamily="2" charset="-122"/>
              </a:rPr>
              <a:t>王嘉宁（锐晗）</a:t>
            </a:r>
            <a:endParaRPr kumimoji="0" lang="en-US" altLang="zh-CN" sz="1800" dirty="0">
              <a:solidFill>
                <a:srgbClr val="F5F5F5"/>
              </a:solidFill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  <a:buClr>
                <a:srgbClr val="F5F5F5"/>
              </a:buClr>
              <a:buFont typeface="Microsoft Sans Serif" panose="020B0604020202020204" pitchFamily="34" charset="0"/>
              <a:buNone/>
            </a:pPr>
            <a:r>
              <a:rPr kumimoji="0" lang="en-US" altLang="zh-CN" sz="1800" dirty="0">
                <a:solidFill>
                  <a:srgbClr val="F5F5F5"/>
                </a:solidFill>
                <a:ea typeface="宋体" panose="02010600030101010101" pitchFamily="2" charset="-122"/>
              </a:rPr>
              <a:t>2022-03-25</a:t>
            </a:r>
            <a:endParaRPr kumimoji="0" lang="en-US" altLang="zh-CN" sz="1800" dirty="0">
              <a:ea typeface="宋体" panose="02010600030101010101" pitchFamily="2" charset="-122"/>
            </a:endParaRP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FDD93E0E-0128-C648-8EEE-F97461D498DE}"/>
              </a:ext>
            </a:extLst>
          </p:cNvPr>
          <p:cNvSpPr>
            <a:spLocks/>
          </p:cNvSpPr>
          <p:nvPr/>
        </p:nvSpPr>
        <p:spPr bwMode="auto">
          <a:xfrm>
            <a:off x="1153130" y="1160401"/>
            <a:ext cx="103551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2pPr>
            <a:lvl3pPr marL="11430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9pPr>
          </a:lstStyle>
          <a:p>
            <a:pPr>
              <a:buClr>
                <a:srgbClr val="F5F5F5"/>
              </a:buClr>
              <a:buFont typeface="Microsoft Sans Serif" panose="020B0604020202020204" pitchFamily="34" charset="0"/>
              <a:buNone/>
            </a:pPr>
            <a:r>
              <a:rPr kumimoji="0" lang="en-US" altLang="zh-CN" sz="6000" b="1" dirty="0">
                <a:solidFill>
                  <a:srgbClr val="FFFFFF"/>
                </a:solidFill>
                <a:ea typeface="宋体" panose="02010600030101010101" pitchFamily="2" charset="-122"/>
              </a:rPr>
              <a:t>Prompt-tuning</a:t>
            </a:r>
            <a:r>
              <a:rPr kumimoji="0" lang="zh-CN" altLang="en-US" sz="6000" b="1" dirty="0">
                <a:solidFill>
                  <a:srgbClr val="FFFFFF"/>
                </a:solidFill>
                <a:ea typeface="宋体" panose="02010600030101010101" pitchFamily="2" charset="-122"/>
              </a:rPr>
              <a:t>研究进展</a:t>
            </a:r>
            <a:endParaRPr kumimoji="0" lang="en-US" altLang="zh-CN" sz="1800" b="1" dirty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5129" name="Line 9">
            <a:extLst>
              <a:ext uri="{FF2B5EF4-FFF2-40B4-BE49-F238E27FC236}">
                <a16:creationId xmlns:a16="http://schemas.microsoft.com/office/drawing/2014/main" id="{2CF68FC9-C7EE-514C-A95B-AE2DDCD63CA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6813" y="3168650"/>
            <a:ext cx="649287" cy="0"/>
          </a:xfrm>
          <a:prstGeom prst="lin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pic>
        <p:nvPicPr>
          <p:cNvPr id="11" name="Picture 3" descr="pasted-image.pdf">
            <a:extLst>
              <a:ext uri="{FF2B5EF4-FFF2-40B4-BE49-F238E27FC236}">
                <a16:creationId xmlns:a16="http://schemas.microsoft.com/office/drawing/2014/main" id="{DEDA53A7-89C9-8B40-89A6-10057192A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5610225"/>
            <a:ext cx="215900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3" descr="pasted-image.pdf">
            <a:extLst>
              <a:ext uri="{FF2B5EF4-FFF2-40B4-BE49-F238E27FC236}">
                <a16:creationId xmlns:a16="http://schemas.microsoft.com/office/drawing/2014/main" id="{60E2712D-0A16-144B-B15D-8075C2CA1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528" y="5608637"/>
            <a:ext cx="215900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41B7D07-9E1D-8E43-A4C1-7E581E24CF92}"/>
              </a:ext>
            </a:extLst>
          </p:cNvPr>
          <p:cNvSpPr txBox="1"/>
          <p:nvPr/>
        </p:nvSpPr>
        <p:spPr>
          <a:xfrm>
            <a:off x="12048565" y="1156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15" name="Picture 3" descr="pasted-image.pdf">
            <a:extLst>
              <a:ext uri="{FF2B5EF4-FFF2-40B4-BE49-F238E27FC236}">
                <a16:creationId xmlns:a16="http://schemas.microsoft.com/office/drawing/2014/main" id="{F8959023-1DB5-BC4A-B116-B7FFE10E4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3654" y="5615842"/>
            <a:ext cx="215900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2">
            <a:extLst>
              <a:ext uri="{FF2B5EF4-FFF2-40B4-BE49-F238E27FC236}">
                <a16:creationId xmlns:a16="http://schemas.microsoft.com/office/drawing/2014/main" id="{9B602EB5-3ABC-2B45-9051-7FF40F9C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的研究动态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2.1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PVP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Prompting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方法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10D7E45-0E43-D549-97C1-38ECD6BE2A9C}"/>
              </a:ext>
            </a:extLst>
          </p:cNvPr>
          <p:cNvSpPr txBox="1"/>
          <p:nvPr/>
        </p:nvSpPr>
        <p:spPr>
          <a:xfrm>
            <a:off x="273467" y="5662989"/>
            <a:ext cx="11197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通过人工设计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Template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需要大量的领域专家，且需要人工评估（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Held-on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Evaluation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）；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PTR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提出利用启发式的规则，构造出若干子模板（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Sub-prompt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），为不同任务组合不同的子模板；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0AF34A9-2170-2C43-9F7E-EA385A9B5581}"/>
              </a:ext>
            </a:extLst>
          </p:cNvPr>
          <p:cNvSpPr txBox="1"/>
          <p:nvPr/>
        </p:nvSpPr>
        <p:spPr>
          <a:xfrm>
            <a:off x="0" y="6276702"/>
            <a:ext cx="11744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PTR: Prompt Tuning with Rules for Text Classification. </a:t>
            </a:r>
            <a:r>
              <a:rPr lang="en" altLang="zh-CN" sz="1400" dirty="0">
                <a:latin typeface="Times" pitchFamily="2" charset="0"/>
                <a:hlinkClick r:id="rId2"/>
              </a:rPr>
              <a:t>CoRR abs/2105.11259</a:t>
            </a:r>
            <a:r>
              <a:rPr lang="en" altLang="zh-CN" sz="1400" dirty="0">
                <a:latin typeface="Times" pitchFamily="2" charset="0"/>
              </a:rPr>
              <a:t> (2021)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762CE08-EE48-C04A-B623-2E0ACC3D2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67" y="1538917"/>
            <a:ext cx="6293728" cy="354597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5C627C9-FA1F-3B4E-8936-B9A99668E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949" y="683186"/>
            <a:ext cx="4115562" cy="552837"/>
          </a:xfrm>
          <a:prstGeom prst="rect">
            <a:avLst/>
          </a:prstGeom>
        </p:spPr>
      </p:pic>
      <p:sp>
        <p:nvSpPr>
          <p:cNvPr id="16" name="下箭头 15">
            <a:extLst>
              <a:ext uri="{FF2B5EF4-FFF2-40B4-BE49-F238E27FC236}">
                <a16:creationId xmlns:a16="http://schemas.microsoft.com/office/drawing/2014/main" id="{1D0CB6C8-1644-914C-AEA6-1618C1AB665B}"/>
              </a:ext>
            </a:extLst>
          </p:cNvPr>
          <p:cNvSpPr/>
          <p:nvPr/>
        </p:nvSpPr>
        <p:spPr bwMode="auto">
          <a:xfrm>
            <a:off x="8546673" y="1268760"/>
            <a:ext cx="1008112" cy="341363"/>
          </a:xfrm>
          <a:prstGeom prst="downArrow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3A2E0E-0A9A-544A-8C3B-57E2FE2C5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370" y="2129438"/>
            <a:ext cx="2883424" cy="55283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7ACE402-9DE0-644A-B0A8-A9226536049C}"/>
              </a:ext>
            </a:extLst>
          </p:cNvPr>
          <p:cNvSpPr txBox="1"/>
          <p:nvPr/>
        </p:nvSpPr>
        <p:spPr>
          <a:xfrm>
            <a:off x="1527669" y="5125257"/>
            <a:ext cx="368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Prompt-tuning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with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Rules</a:t>
            </a:r>
            <a:r>
              <a:rPr kumimoji="1" lang="zh-CN" altLang="en-US" b="1" dirty="0">
                <a:latin typeface="Times" pitchFamily="2" charset="0"/>
              </a:rPr>
              <a:t>（</a:t>
            </a:r>
            <a:r>
              <a:rPr kumimoji="1" lang="en-US" altLang="zh-CN" b="1" dirty="0">
                <a:latin typeface="Times" pitchFamily="2" charset="0"/>
              </a:rPr>
              <a:t>PTR</a:t>
            </a:r>
            <a:r>
              <a:rPr kumimoji="1" lang="zh-CN" altLang="en-US" b="1" dirty="0">
                <a:latin typeface="Times" pitchFamily="2" charset="0"/>
              </a:rPr>
              <a:t>）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FF43928-57D1-8E46-9B62-8A8EC05AFC9E}"/>
              </a:ext>
            </a:extLst>
          </p:cNvPr>
          <p:cNvSpPr txBox="1"/>
          <p:nvPr/>
        </p:nvSpPr>
        <p:spPr>
          <a:xfrm>
            <a:off x="7260046" y="5159151"/>
            <a:ext cx="358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Rules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--&gt; Sub-prompts --&gt; Prompt</a:t>
            </a:r>
            <a:endParaRPr kumimoji="1" lang="zh-CN" altLang="en-US" b="1" dirty="0">
              <a:latin typeface="Times" pitchFamily="2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31D20E0-30C5-1940-8E67-424E8C2FFB8F}"/>
              </a:ext>
            </a:extLst>
          </p:cNvPr>
          <p:cNvSpPr txBox="1"/>
          <p:nvPr/>
        </p:nvSpPr>
        <p:spPr>
          <a:xfrm>
            <a:off x="8035067" y="37968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定义逻辑规则函式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DCED3E7-096C-1246-8F52-1C9287A85FF1}"/>
              </a:ext>
            </a:extLst>
          </p:cNvPr>
          <p:cNvSpPr txBox="1"/>
          <p:nvPr/>
        </p:nvSpPr>
        <p:spPr>
          <a:xfrm>
            <a:off x="8162505" y="170080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构建子模板</a:t>
            </a:r>
            <a:r>
              <a:rPr kumimoji="1" lang="en-US" altLang="zh-CN" b="1" dirty="0">
                <a:latin typeface="FangSong" panose="02010609060101010101" pitchFamily="49" charset="-122"/>
                <a:ea typeface="FangSong" panose="02010609060101010101" pitchFamily="49" charset="-122"/>
              </a:rPr>
              <a:t>PVP</a:t>
            </a:r>
            <a:endParaRPr kumimoji="1" lang="zh-CN" alt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5CA69C07-4B93-6542-8B21-F5D7EC874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3443" y="2156083"/>
            <a:ext cx="3198557" cy="552837"/>
          </a:xfrm>
          <a:prstGeom prst="rect">
            <a:avLst/>
          </a:prstGeom>
        </p:spPr>
      </p:pic>
      <p:sp>
        <p:nvSpPr>
          <p:cNvPr id="24" name="下箭头 23">
            <a:extLst>
              <a:ext uri="{FF2B5EF4-FFF2-40B4-BE49-F238E27FC236}">
                <a16:creationId xmlns:a16="http://schemas.microsoft.com/office/drawing/2014/main" id="{1465C0DE-219A-5D4A-A46B-9237840D458E}"/>
              </a:ext>
            </a:extLst>
          </p:cNvPr>
          <p:cNvSpPr/>
          <p:nvPr/>
        </p:nvSpPr>
        <p:spPr bwMode="auto">
          <a:xfrm>
            <a:off x="8546673" y="2780928"/>
            <a:ext cx="1008112" cy="341363"/>
          </a:xfrm>
          <a:prstGeom prst="downArrow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B97CCBE-6FB3-3A49-840F-83ED72DA27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3526" y="3540916"/>
            <a:ext cx="4114800" cy="61834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DFEF74B-3DA4-6243-A657-1CADAEE94F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0046" y="4179696"/>
            <a:ext cx="4114800" cy="95250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D0F91091-D2FC-3A43-802F-92567647EB5F}"/>
              </a:ext>
            </a:extLst>
          </p:cNvPr>
          <p:cNvSpPr txBox="1"/>
          <p:nvPr/>
        </p:nvSpPr>
        <p:spPr>
          <a:xfrm>
            <a:off x="7700839" y="3135768"/>
            <a:ext cx="269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根据任务组合子模板</a:t>
            </a:r>
            <a:r>
              <a:rPr kumimoji="1" lang="en-US" altLang="zh-CN" b="1" dirty="0">
                <a:latin typeface="FangSong" panose="02010609060101010101" pitchFamily="49" charset="-122"/>
                <a:ea typeface="FangSong" panose="02010609060101010101" pitchFamily="49" charset="-122"/>
              </a:rPr>
              <a:t>PVP</a:t>
            </a:r>
            <a:endParaRPr kumimoji="1" lang="zh-CN" alt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0532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2">
            <a:extLst>
              <a:ext uri="{FF2B5EF4-FFF2-40B4-BE49-F238E27FC236}">
                <a16:creationId xmlns:a16="http://schemas.microsoft.com/office/drawing/2014/main" id="{9B602EB5-3ABC-2B45-9051-7FF40F9C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的研究动态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2.1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PVP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Prompting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方法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5DCF071-8466-FD42-9DBE-E68A39600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44" y="1400538"/>
            <a:ext cx="7560840" cy="30243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59E41DB-F60E-044C-BBBD-3C3117CBD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318" y="1132939"/>
            <a:ext cx="4484537" cy="22077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FD94E0A-4551-5040-97C4-0C6EDFC03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065" y="3415664"/>
            <a:ext cx="3486407" cy="7864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5B90A4-197A-6240-8BCB-8C176BF4E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065" y="4184769"/>
            <a:ext cx="3642253" cy="36241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E08948C-9E80-A84C-8909-85C895B9F9AE}"/>
              </a:ext>
            </a:extLst>
          </p:cNvPr>
          <p:cNvSpPr txBox="1"/>
          <p:nvPr/>
        </p:nvSpPr>
        <p:spPr>
          <a:xfrm>
            <a:off x="263352" y="5085184"/>
            <a:ext cx="11089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人工设计模板、启发式构建模板，在语义上并不能与具体的任务数据进行匹配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LM-BFF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避免了人工设计模板所产生的经验偏好，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PVP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的构建完全自动化，生成的模板在语义上更加贴切；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所有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Task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的样本均需要经过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T5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模型进行生成，时间资源成本高；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LM-BFF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依然使用离散的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Template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，容易陷入局部最优；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AAD0374-8D18-C74C-9FB8-50790BC7824D}"/>
              </a:ext>
            </a:extLst>
          </p:cNvPr>
          <p:cNvSpPr txBox="1"/>
          <p:nvPr/>
        </p:nvSpPr>
        <p:spPr>
          <a:xfrm>
            <a:off x="1514668" y="4569191"/>
            <a:ext cx="487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LM-BFF</a:t>
            </a:r>
            <a:r>
              <a:rPr kumimoji="1" lang="zh-CN" altLang="en-US" b="1" dirty="0">
                <a:latin typeface="Times" pitchFamily="2" charset="0"/>
              </a:rPr>
              <a:t>：</a:t>
            </a:r>
            <a:r>
              <a:rPr kumimoji="1" lang="en-US" altLang="zh-CN" b="1" dirty="0">
                <a:latin typeface="Times" pitchFamily="2" charset="0"/>
              </a:rPr>
              <a:t>Discrete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Prompts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&amp;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Demonstrations</a:t>
            </a:r>
            <a:endParaRPr kumimoji="1" lang="zh-CN" altLang="en-US" b="1" dirty="0">
              <a:latin typeface="Times" pitchFamily="2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02F330B-35EC-994C-B517-6D463AB1AA2A}"/>
              </a:ext>
            </a:extLst>
          </p:cNvPr>
          <p:cNvSpPr txBox="1"/>
          <p:nvPr/>
        </p:nvSpPr>
        <p:spPr>
          <a:xfrm>
            <a:off x="8344904" y="4569191"/>
            <a:ext cx="2890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Automatic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PVP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Generation</a:t>
            </a:r>
            <a:endParaRPr kumimoji="1" lang="zh-CN" altLang="en-US" b="1" dirty="0">
              <a:latin typeface="Times" pitchFamily="2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B019DCA-1C39-214B-9052-138D363BB387}"/>
              </a:ext>
            </a:extLst>
          </p:cNvPr>
          <p:cNvSpPr txBox="1"/>
          <p:nvPr/>
        </p:nvSpPr>
        <p:spPr>
          <a:xfrm>
            <a:off x="31304" y="6346170"/>
            <a:ext cx="7394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Making Pre-trained Language Models Better Few-shot Learners. </a:t>
            </a:r>
            <a:r>
              <a:rPr lang="en" altLang="zh-CN" sz="1400" dirty="0">
                <a:latin typeface="Times" pitchFamily="2" charset="0"/>
                <a:hlinkClick r:id="rId6"/>
              </a:rPr>
              <a:t>ACL/IJCNLP (1) 2021</a:t>
            </a:r>
            <a:r>
              <a:rPr lang="en" altLang="zh-CN" sz="1400" dirty="0">
                <a:latin typeface="Times" pitchFamily="2" charset="0"/>
              </a:rPr>
              <a:t>: 3816-3830</a:t>
            </a:r>
          </a:p>
        </p:txBody>
      </p:sp>
    </p:spTree>
    <p:extLst>
      <p:ext uri="{BB962C8B-B14F-4D97-AF65-F5344CB8AC3E}">
        <p14:creationId xmlns:p14="http://schemas.microsoft.com/office/powerpoint/2010/main" val="2781798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2">
            <a:extLst>
              <a:ext uri="{FF2B5EF4-FFF2-40B4-BE49-F238E27FC236}">
                <a16:creationId xmlns:a16="http://schemas.microsoft.com/office/drawing/2014/main" id="{9B602EB5-3ABC-2B45-9051-7FF40F9C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的研究动态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2.1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PVP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Prompting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方法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0AF34A9-2170-2C43-9F7E-EA385A9B5581}"/>
              </a:ext>
            </a:extLst>
          </p:cNvPr>
          <p:cNvSpPr txBox="1"/>
          <p:nvPr/>
        </p:nvSpPr>
        <p:spPr>
          <a:xfrm>
            <a:off x="0" y="6007775"/>
            <a:ext cx="11952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 err="1">
                <a:latin typeface="Times" pitchFamily="2" charset="0"/>
              </a:rPr>
              <a:t>AutoPrompt</a:t>
            </a:r>
            <a:r>
              <a:rPr lang="en" altLang="zh-CN" sz="1400" dirty="0">
                <a:latin typeface="Times" pitchFamily="2" charset="0"/>
              </a:rPr>
              <a:t>: Eliciting Knowledge from Language Models with Automatically Generated Prompts. </a:t>
            </a:r>
            <a:r>
              <a:rPr lang="en" altLang="zh-CN" sz="1400" dirty="0">
                <a:latin typeface="Times" pitchFamily="2" charset="0"/>
                <a:hlinkClick r:id="rId2"/>
              </a:rPr>
              <a:t>EMNLP (1) 2020</a:t>
            </a:r>
            <a:endParaRPr lang="en" altLang="zh-CN" sz="1400" dirty="0">
              <a:latin typeface="Times" pitchFamily="2" charset="0"/>
            </a:endParaRPr>
          </a:p>
          <a:p>
            <a:r>
              <a:rPr lang="en" altLang="zh-CN" sz="1400" dirty="0">
                <a:latin typeface="Times" pitchFamily="2" charset="0"/>
              </a:rPr>
              <a:t>Factual Probing Is [MASK]: Learning vs. Learning to Recall. </a:t>
            </a:r>
            <a:r>
              <a:rPr lang="en" altLang="zh-CN" sz="1400" dirty="0">
                <a:latin typeface="Times" pitchFamily="2" charset="0"/>
                <a:hlinkClick r:id="rId3"/>
              </a:rPr>
              <a:t>NAACL-HLT 2021</a:t>
            </a:r>
            <a:r>
              <a:rPr lang="en" altLang="zh-CN" sz="1400" dirty="0">
                <a:latin typeface="Times" pitchFamily="2" charset="0"/>
              </a:rPr>
              <a:t>: 5017-5033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594A532-D63B-6B4B-852A-C991683D2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45" y="1206287"/>
            <a:ext cx="6363031" cy="19496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59A1A75-A719-9D48-A783-0925F5CEF3DC}"/>
              </a:ext>
            </a:extLst>
          </p:cNvPr>
          <p:cNvSpPr txBox="1"/>
          <p:nvPr/>
        </p:nvSpPr>
        <p:spPr>
          <a:xfrm>
            <a:off x="1268178" y="4330365"/>
            <a:ext cx="399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err="1">
                <a:latin typeface="Times" pitchFamily="2" charset="0"/>
              </a:rPr>
              <a:t>AutoPrompt</a:t>
            </a:r>
            <a:r>
              <a:rPr kumimoji="1" lang="zh-CN" altLang="en-US" b="1" dirty="0">
                <a:latin typeface="Times" pitchFamily="2" charset="0"/>
              </a:rPr>
              <a:t>：</a:t>
            </a:r>
            <a:r>
              <a:rPr kumimoji="1" lang="en-US" altLang="zh-CN" b="1" dirty="0">
                <a:latin typeface="Times" pitchFamily="2" charset="0"/>
              </a:rPr>
              <a:t>Trigger-based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Template</a:t>
            </a:r>
            <a:endParaRPr kumimoji="1" lang="zh-CN" altLang="en-US" b="1" dirty="0">
              <a:latin typeface="Times" pitchFamily="2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21FB530-0959-BF42-B8CC-6E76BF470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587" y="224700"/>
            <a:ext cx="3422949" cy="308356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EC8DAED-A0EB-8A41-A377-5420735C2E7B}"/>
              </a:ext>
            </a:extLst>
          </p:cNvPr>
          <p:cNvSpPr txBox="1"/>
          <p:nvPr/>
        </p:nvSpPr>
        <p:spPr>
          <a:xfrm>
            <a:off x="6762315" y="4330365"/>
            <a:ext cx="395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err="1">
                <a:latin typeface="Times" pitchFamily="2" charset="0"/>
              </a:rPr>
              <a:t>OptiPrompt</a:t>
            </a:r>
            <a:r>
              <a:rPr kumimoji="1" lang="zh-CN" altLang="en-US" b="1" dirty="0">
                <a:latin typeface="Times" pitchFamily="2" charset="0"/>
              </a:rPr>
              <a:t>：</a:t>
            </a:r>
            <a:r>
              <a:rPr kumimoji="1" lang="en-US" altLang="zh-CN" b="1" dirty="0">
                <a:latin typeface="Times" pitchFamily="2" charset="0"/>
              </a:rPr>
              <a:t>Trigger-based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Template</a:t>
            </a:r>
            <a:endParaRPr kumimoji="1" lang="zh-CN" altLang="en-US" b="1" dirty="0">
              <a:latin typeface="Times" pitchFamily="2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A9CA9A5-ED32-7C47-B298-C6C4D4DAF556}"/>
              </a:ext>
            </a:extLst>
          </p:cNvPr>
          <p:cNvSpPr txBox="1"/>
          <p:nvPr/>
        </p:nvSpPr>
        <p:spPr>
          <a:xfrm>
            <a:off x="239773" y="4784873"/>
            <a:ext cx="1097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如果单独增加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生成的过程是比较耗时的，因此可以在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Fine-tune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时同步搜索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Template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 err="1">
                <a:latin typeface="Times" pitchFamily="2" charset="0"/>
                <a:ea typeface="FangSong" panose="02010609060101010101" pitchFamily="49" charset="-122"/>
              </a:rPr>
              <a:t>AutoPrompt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和</a:t>
            </a:r>
            <a:r>
              <a:rPr kumimoji="1" lang="en-US" altLang="zh-CN" dirty="0" err="1">
                <a:latin typeface="Times" pitchFamily="2" charset="0"/>
                <a:ea typeface="FangSong" panose="02010609060101010101" pitchFamily="49" charset="-122"/>
              </a:rPr>
              <a:t>OptiPrompt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先后提出基于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Trigger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的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，旨在在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Template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中定义若干可变的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Trigger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token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[T]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，并使用梯度搜索算法（</a:t>
            </a:r>
            <a:r>
              <a:rPr lang="en" altLang="zh-CN" dirty="0">
                <a:latin typeface="Times" pitchFamily="2" charset="0"/>
              </a:rPr>
              <a:t>gradient-based searching algorithm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）动态选择出最优的离散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token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7158481-5F8F-A84E-B0F5-7FF128C62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747" y="3520986"/>
            <a:ext cx="3873500" cy="5207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25C61B-994B-464D-A528-AC8F0A517C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0723" y="3245659"/>
            <a:ext cx="4178300" cy="393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27D8FDA-E010-E141-9932-A24F51CFBC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8612" y="3552084"/>
            <a:ext cx="4520897" cy="77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79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2">
            <a:extLst>
              <a:ext uri="{FF2B5EF4-FFF2-40B4-BE49-F238E27FC236}">
                <a16:creationId xmlns:a16="http://schemas.microsoft.com/office/drawing/2014/main" id="{9B602EB5-3ABC-2B45-9051-7FF40F9C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的研究动态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2.1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PVP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Prompting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方法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27C245E-6E78-9C4F-88ED-6B2DB4B94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b="12305"/>
          <a:stretch/>
        </p:blipFill>
        <p:spPr>
          <a:xfrm>
            <a:off x="5695950" y="595636"/>
            <a:ext cx="5886450" cy="24056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F36A724-93E5-AC43-B662-C6905567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005395"/>
            <a:ext cx="4737079" cy="136382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10D7E45-0E43-D549-97C1-38ECD6BE2A9C}"/>
              </a:ext>
            </a:extLst>
          </p:cNvPr>
          <p:cNvSpPr txBox="1"/>
          <p:nvPr/>
        </p:nvSpPr>
        <p:spPr>
          <a:xfrm>
            <a:off x="226943" y="4555244"/>
            <a:ext cx="55681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发现离散的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Template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对结果的影响（方差）很大；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P-tuning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试图将离散的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Template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变得连续可训练（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Continuous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Prompts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Soft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Prompts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）；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在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Embedding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层，将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Template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Token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替换为经过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LSTM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表征的向量，训练时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PLM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参数固定；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0AF34A9-2170-2C43-9F7E-EA385A9B5581}"/>
              </a:ext>
            </a:extLst>
          </p:cNvPr>
          <p:cNvSpPr txBox="1"/>
          <p:nvPr/>
        </p:nvSpPr>
        <p:spPr>
          <a:xfrm>
            <a:off x="0" y="6054661"/>
            <a:ext cx="11744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GPT Understands, Too. </a:t>
            </a:r>
            <a:r>
              <a:rPr lang="en" altLang="zh-CN" sz="1400" dirty="0">
                <a:latin typeface="Times" pitchFamily="2" charset="0"/>
                <a:hlinkClick r:id="rId4"/>
              </a:rPr>
              <a:t>CoRR abs/2103.10385</a:t>
            </a:r>
            <a:r>
              <a:rPr lang="en" altLang="zh-CN" sz="1400" dirty="0">
                <a:latin typeface="Times" pitchFamily="2" charset="0"/>
              </a:rPr>
              <a:t> (2021)</a:t>
            </a:r>
          </a:p>
          <a:p>
            <a:r>
              <a:rPr lang="en" altLang="zh-CN" sz="1400" dirty="0">
                <a:latin typeface="Times" pitchFamily="2" charset="0"/>
              </a:rPr>
              <a:t>Learning How to Ask: Querying LMs with Mixtures of Soft Prompts. </a:t>
            </a:r>
            <a:r>
              <a:rPr lang="en" altLang="zh-CN" sz="1400" dirty="0">
                <a:latin typeface="Times" pitchFamily="2" charset="0"/>
                <a:hlinkClick r:id="rId5"/>
              </a:rPr>
              <a:t>NAACL-HLT 2021</a:t>
            </a:r>
            <a:r>
              <a:rPr lang="en" altLang="zh-CN" sz="1400" dirty="0">
                <a:latin typeface="Times" pitchFamily="2" charset="0"/>
              </a:rPr>
              <a:t>: 5203-5212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B906D8A-867C-3B49-AD30-5FEFE36CA717}"/>
              </a:ext>
            </a:extLst>
          </p:cNvPr>
          <p:cNvSpPr txBox="1"/>
          <p:nvPr/>
        </p:nvSpPr>
        <p:spPr>
          <a:xfrm>
            <a:off x="8639175" y="295294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P-tuning</a:t>
            </a:r>
            <a:endParaRPr kumimoji="1" lang="zh-CN" altLang="en-US" b="1" dirty="0">
              <a:latin typeface="Times" pitchFamily="2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6A6F7D-B613-9B43-BD9A-7FCC26715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8372" y="4553423"/>
            <a:ext cx="3657600" cy="4191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CA02BEE-88D5-E54A-9D5F-7D3520AAF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7675" y="5118780"/>
            <a:ext cx="2616058" cy="66842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1D36BED-9E5B-B54A-80BD-52F183FDDE4A}"/>
              </a:ext>
            </a:extLst>
          </p:cNvPr>
          <p:cNvSpPr txBox="1"/>
          <p:nvPr/>
        </p:nvSpPr>
        <p:spPr>
          <a:xfrm>
            <a:off x="8407717" y="5787200"/>
            <a:ext cx="139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Soft-prompt</a:t>
            </a:r>
            <a:endParaRPr kumimoji="1" lang="zh-CN" altLang="en-US" b="1" dirty="0">
              <a:latin typeface="Times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767C740-7D9C-7642-8359-FCAF51F86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2104" y="3862493"/>
            <a:ext cx="4267200" cy="381000"/>
          </a:xfrm>
          <a:prstGeom prst="rect">
            <a:avLst/>
          </a:prstGeom>
        </p:spPr>
      </p:pic>
      <p:sp>
        <p:nvSpPr>
          <p:cNvPr id="15" name="下箭头 14">
            <a:extLst>
              <a:ext uri="{FF2B5EF4-FFF2-40B4-BE49-F238E27FC236}">
                <a16:creationId xmlns:a16="http://schemas.microsoft.com/office/drawing/2014/main" id="{D92977F1-C545-8340-9658-9574D40C0A8F}"/>
              </a:ext>
            </a:extLst>
          </p:cNvPr>
          <p:cNvSpPr/>
          <p:nvPr/>
        </p:nvSpPr>
        <p:spPr bwMode="auto">
          <a:xfrm>
            <a:off x="8603116" y="4192352"/>
            <a:ext cx="1008112" cy="341363"/>
          </a:xfrm>
          <a:prstGeom prst="downArrow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381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8923F52-BBB1-174D-880D-EFCE29285552}"/>
              </a:ext>
            </a:extLst>
          </p:cNvPr>
          <p:cNvSpPr txBox="1"/>
          <p:nvPr/>
        </p:nvSpPr>
        <p:spPr>
          <a:xfrm>
            <a:off x="932780" y="3487288"/>
            <a:ext cx="415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Discrete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Templates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Cause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High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" altLang="zh-CN" b="1" dirty="0">
                <a:latin typeface="Times" pitchFamily="2" charset="0"/>
              </a:rPr>
              <a:t>Variance</a:t>
            </a:r>
            <a:endParaRPr kumimoji="1" lang="zh-CN" altLang="en-US" b="1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76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2">
            <a:extLst>
              <a:ext uri="{FF2B5EF4-FFF2-40B4-BE49-F238E27FC236}">
                <a16:creationId xmlns:a16="http://schemas.microsoft.com/office/drawing/2014/main" id="{9B602EB5-3ABC-2B45-9051-7FF40F9C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的研究动态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2.1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PVP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Prompting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方法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10D7E45-0E43-D549-97C1-38ECD6BE2A9C}"/>
              </a:ext>
            </a:extLst>
          </p:cNvPr>
          <p:cNvSpPr txBox="1"/>
          <p:nvPr/>
        </p:nvSpPr>
        <p:spPr>
          <a:xfrm>
            <a:off x="226943" y="4437112"/>
            <a:ext cx="57250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虽然只引入了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Soft-prompt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的少量参数，但发现其训练效果并没有标准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Fine-tune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效果好，因此有必要在添加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的基础上进行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Continue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Pre-train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PPT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提出在多个不同的任务上，对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Template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进行统一化，并再次进行自监督训练；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0AF34A9-2170-2C43-9F7E-EA385A9B5581}"/>
              </a:ext>
            </a:extLst>
          </p:cNvPr>
          <p:cNvSpPr txBox="1"/>
          <p:nvPr/>
        </p:nvSpPr>
        <p:spPr>
          <a:xfrm>
            <a:off x="3593" y="6337851"/>
            <a:ext cx="11744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PPT: Pre-trained Prompt Tuning for Few-shot Learning. </a:t>
            </a:r>
            <a:r>
              <a:rPr lang="en" altLang="zh-CN" sz="1400" dirty="0">
                <a:latin typeface="Times" pitchFamily="2" charset="0"/>
                <a:hlinkClick r:id="rId2"/>
              </a:rPr>
              <a:t>CoRR abs/2109.04332</a:t>
            </a:r>
            <a:r>
              <a:rPr lang="en" altLang="zh-CN" sz="1400" dirty="0">
                <a:latin typeface="Times" pitchFamily="2" charset="0"/>
              </a:rPr>
              <a:t> (2021)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6010069-C9F9-2443-A47C-54F089986C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688"/>
          <a:stretch/>
        </p:blipFill>
        <p:spPr>
          <a:xfrm>
            <a:off x="6925807" y="96298"/>
            <a:ext cx="4009524" cy="224306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DA39FB0-CF5D-2F4D-86C3-72012BE9CFA1}"/>
              </a:ext>
            </a:extLst>
          </p:cNvPr>
          <p:cNvSpPr txBox="1"/>
          <p:nvPr/>
        </p:nvSpPr>
        <p:spPr>
          <a:xfrm>
            <a:off x="7527919" y="4176240"/>
            <a:ext cx="351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PPT</a:t>
            </a:r>
            <a:r>
              <a:rPr kumimoji="1" lang="zh-CN" altLang="en-US" b="1" dirty="0">
                <a:latin typeface="Times" pitchFamily="2" charset="0"/>
              </a:rPr>
              <a:t>：</a:t>
            </a:r>
            <a:r>
              <a:rPr kumimoji="1" lang="en-US" altLang="zh-CN" b="1" dirty="0">
                <a:latin typeface="Times" pitchFamily="2" charset="0"/>
              </a:rPr>
              <a:t>Pre-trained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Prompt-tuning</a:t>
            </a:r>
            <a:endParaRPr kumimoji="1" lang="zh-CN" altLang="en-US" b="1" dirty="0">
              <a:latin typeface="Times" pitchFamily="2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52095C0-829B-3B49-8E87-F1904007E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38" y="1417638"/>
            <a:ext cx="4483100" cy="22479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31AE84-91E8-0B47-BA73-FCED41878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653" y="4687572"/>
            <a:ext cx="3707935" cy="6044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2E46716-17E2-CE45-87B7-C50E2AB34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06" t="10891"/>
          <a:stretch/>
        </p:blipFill>
        <p:spPr>
          <a:xfrm>
            <a:off x="7006327" y="2305262"/>
            <a:ext cx="4071026" cy="19188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C031319-6677-3C46-A466-57167D7B8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725" y="5344559"/>
            <a:ext cx="2131856" cy="6153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4FEA8E0-6CFA-7C49-A3F5-48273CC93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4654" y="5268109"/>
            <a:ext cx="3390403" cy="646331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0C08319F-E854-F04B-BB3A-946DC83CABCA}"/>
              </a:ext>
            </a:extLst>
          </p:cNvPr>
          <p:cNvSpPr txBox="1"/>
          <p:nvPr/>
        </p:nvSpPr>
        <p:spPr>
          <a:xfrm>
            <a:off x="7839424" y="5876359"/>
            <a:ext cx="278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Unified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Template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Format</a:t>
            </a:r>
            <a:endParaRPr kumimoji="1" lang="zh-CN" altLang="en-US" b="1" dirty="0">
              <a:latin typeface="Times" pitchFamily="2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24F2D7-76A6-0B43-B31E-9111302A3C83}"/>
              </a:ext>
            </a:extLst>
          </p:cNvPr>
          <p:cNvSpPr txBox="1"/>
          <p:nvPr/>
        </p:nvSpPr>
        <p:spPr>
          <a:xfrm>
            <a:off x="2133432" y="3760259"/>
            <a:ext cx="1912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Results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PT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 err="1">
                <a:latin typeface="Times" pitchFamily="2" charset="0"/>
              </a:rPr>
              <a:t>v.s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FT</a:t>
            </a:r>
            <a:endParaRPr kumimoji="1" lang="zh-CN" altLang="en-US" b="1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45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2">
            <a:extLst>
              <a:ext uri="{FF2B5EF4-FFF2-40B4-BE49-F238E27FC236}">
                <a16:creationId xmlns:a16="http://schemas.microsoft.com/office/drawing/2014/main" id="{9B602EB5-3ABC-2B45-9051-7FF40F9C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的研究动态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2.1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PVP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Prompting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方法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10D7E45-0E43-D549-97C1-38ECD6BE2A9C}"/>
              </a:ext>
            </a:extLst>
          </p:cNvPr>
          <p:cNvSpPr txBox="1"/>
          <p:nvPr/>
        </p:nvSpPr>
        <p:spPr>
          <a:xfrm>
            <a:off x="226943" y="5373216"/>
            <a:ext cx="11521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除了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Template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需要考虑如何选择以外，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Verbalizer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（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Label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Word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）的选择也非常重要；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基于</a:t>
            </a:r>
            <a:r>
              <a:rPr kumimoji="1" lang="en-US" altLang="zh-CN" dirty="0" err="1">
                <a:latin typeface="Times" pitchFamily="2" charset="0"/>
                <a:ea typeface="FangSong" panose="02010609060101010101" pitchFamily="49" charset="-122"/>
              </a:rPr>
              <a:t>ConceptNet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WordNet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等知识库，使用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pipeline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的方法为每个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Task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构建合适的离散的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Verbalizer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避免引入噪声，对筛选出来的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Label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Word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使用平均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加权集成法进行聚合；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0AF34A9-2170-2C43-9F7E-EA385A9B5581}"/>
              </a:ext>
            </a:extLst>
          </p:cNvPr>
          <p:cNvSpPr txBox="1"/>
          <p:nvPr/>
        </p:nvSpPr>
        <p:spPr>
          <a:xfrm>
            <a:off x="-6642" y="6237312"/>
            <a:ext cx="11744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Knowledgeable Prompt-tuning: Incorporating Knowledge into Prompt Verbalizer for Text Classification. </a:t>
            </a:r>
            <a:r>
              <a:rPr lang="en" altLang="zh-CN" sz="1400" dirty="0">
                <a:latin typeface="Times" pitchFamily="2" charset="0"/>
                <a:hlinkClick r:id="rId2"/>
              </a:rPr>
              <a:t>CoRR abs/2108.02035</a:t>
            </a:r>
            <a:r>
              <a:rPr lang="en" altLang="zh-CN" sz="1400" dirty="0">
                <a:latin typeface="Times" pitchFamily="2" charset="0"/>
              </a:rPr>
              <a:t> (2021)</a:t>
            </a:r>
          </a:p>
          <a:p>
            <a:r>
              <a:rPr lang="en" altLang="zh-CN" sz="1400" dirty="0">
                <a:latin typeface="Times" pitchFamily="2" charset="0"/>
              </a:rPr>
              <a:t>Towards Unified Prompt Tuning for Few-shot Text Classification </a:t>
            </a:r>
            <a:r>
              <a:rPr lang="en-US" altLang="zh-CN" sz="1400" dirty="0">
                <a:latin typeface="Times" pitchFamily="2" charset="0"/>
              </a:rPr>
              <a:t>(2022)</a:t>
            </a:r>
            <a:r>
              <a:rPr lang="en" altLang="zh-CN" sz="1400" dirty="0">
                <a:latin typeface="Times" pitchFamily="2" charset="0"/>
              </a:rPr>
              <a:t> 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24F2D7-76A6-0B43-B31E-9111302A3C83}"/>
              </a:ext>
            </a:extLst>
          </p:cNvPr>
          <p:cNvSpPr txBox="1"/>
          <p:nvPr/>
        </p:nvSpPr>
        <p:spPr>
          <a:xfrm>
            <a:off x="1271464" y="5035223"/>
            <a:ext cx="416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Knowledgeable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Prompt-tuning</a:t>
            </a:r>
            <a:r>
              <a:rPr kumimoji="1" lang="zh-CN" altLang="en-US" b="1" dirty="0">
                <a:latin typeface="Times" pitchFamily="2" charset="0"/>
              </a:rPr>
              <a:t>（</a:t>
            </a:r>
            <a:r>
              <a:rPr kumimoji="1" lang="en-US" altLang="zh-CN" b="1" dirty="0">
                <a:latin typeface="Times" pitchFamily="2" charset="0"/>
              </a:rPr>
              <a:t>KPT</a:t>
            </a:r>
            <a:r>
              <a:rPr kumimoji="1" lang="zh-CN" altLang="en-US" b="1" dirty="0">
                <a:latin typeface="Times" pitchFamily="2" charset="0"/>
              </a:rPr>
              <a:t>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FBCCFB4-8B83-B845-9828-7328442B7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99" y="1417638"/>
            <a:ext cx="5227786" cy="345261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FC71970-1DF9-0943-AEC4-15F22A111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6" y="1117513"/>
            <a:ext cx="3779849" cy="384550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7DD9E02-E830-DE49-ABA6-2AB8AA94E2B4}"/>
              </a:ext>
            </a:extLst>
          </p:cNvPr>
          <p:cNvSpPr txBox="1"/>
          <p:nvPr/>
        </p:nvSpPr>
        <p:spPr>
          <a:xfrm>
            <a:off x="7166321" y="5075892"/>
            <a:ext cx="336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Unified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Prompt-tuning</a:t>
            </a:r>
            <a:r>
              <a:rPr kumimoji="1" lang="zh-CN" altLang="en-US" b="1" dirty="0">
                <a:latin typeface="Times" pitchFamily="2" charset="0"/>
              </a:rPr>
              <a:t>（</a:t>
            </a:r>
            <a:r>
              <a:rPr kumimoji="1" lang="en-US" altLang="zh-CN" b="1" dirty="0">
                <a:latin typeface="Times" pitchFamily="2" charset="0"/>
              </a:rPr>
              <a:t>UPT</a:t>
            </a:r>
            <a:r>
              <a:rPr kumimoji="1" lang="zh-CN" altLang="en-US" b="1" dirty="0">
                <a:latin typeface="Times" pitchFamily="2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758728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2">
            <a:extLst>
              <a:ext uri="{FF2B5EF4-FFF2-40B4-BE49-F238E27FC236}">
                <a16:creationId xmlns:a16="http://schemas.microsoft.com/office/drawing/2014/main" id="{9B602EB5-3ABC-2B45-9051-7FF40F9C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的研究动态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2.1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PVP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Prompting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方法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10D7E45-0E43-D549-97C1-38ECD6BE2A9C}"/>
              </a:ext>
            </a:extLst>
          </p:cNvPr>
          <p:cNvSpPr txBox="1"/>
          <p:nvPr/>
        </p:nvSpPr>
        <p:spPr>
          <a:xfrm>
            <a:off x="226943" y="5013176"/>
            <a:ext cx="11521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先前工作显式地搜索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Label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Word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，可能依然存在语义漂移问题，受到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Soft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的启发，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Label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Word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也无需显式定义，可以通过隐式（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Implicit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）角度进行建模；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WAPR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参考了匹配网络使用类别向量与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Pseudo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Token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计算相似度，</a:t>
            </a:r>
            <a:r>
              <a:rPr kumimoji="1" lang="en-US" altLang="zh-CN" dirty="0" err="1">
                <a:latin typeface="Times" pitchFamily="2" charset="0"/>
                <a:ea typeface="FangSong" panose="02010609060101010101" pitchFamily="49" charset="-122"/>
              </a:rPr>
              <a:t>ProtoVerb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将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套入原型向量，避免显式定义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Verbalizer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0AF34A9-2170-2C43-9F7E-EA385A9B5581}"/>
              </a:ext>
            </a:extLst>
          </p:cNvPr>
          <p:cNvSpPr txBox="1"/>
          <p:nvPr/>
        </p:nvSpPr>
        <p:spPr>
          <a:xfrm>
            <a:off x="3593" y="6165304"/>
            <a:ext cx="11744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WARP: Word-level Adversarial </a:t>
            </a:r>
            <a:r>
              <a:rPr lang="en" altLang="zh-CN" sz="1400" dirty="0" err="1">
                <a:latin typeface="Times" pitchFamily="2" charset="0"/>
              </a:rPr>
              <a:t>ReProgramming</a:t>
            </a:r>
            <a:r>
              <a:rPr lang="en" altLang="zh-CN" sz="1400" dirty="0">
                <a:latin typeface="Times" pitchFamily="2" charset="0"/>
              </a:rPr>
              <a:t>. </a:t>
            </a:r>
            <a:r>
              <a:rPr lang="en" altLang="zh-CN" sz="1400" dirty="0">
                <a:latin typeface="Times" pitchFamily="2" charset="0"/>
                <a:hlinkClick r:id="rId2"/>
              </a:rPr>
              <a:t>ACL/IJCNLP (1) 2021</a:t>
            </a:r>
            <a:r>
              <a:rPr lang="en" altLang="zh-CN" sz="1400" dirty="0">
                <a:latin typeface="Times" pitchFamily="2" charset="0"/>
              </a:rPr>
              <a:t>: 4921-4933</a:t>
            </a:r>
          </a:p>
          <a:p>
            <a:r>
              <a:rPr lang="en" altLang="zh-CN" sz="1400" dirty="0">
                <a:latin typeface="Times" pitchFamily="2" charset="0"/>
              </a:rPr>
              <a:t>Prototypical Verbalizer for Prompt-based Few-shot Tuning (2022) 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24F2D7-76A6-0B43-B31E-9111302A3C83}"/>
              </a:ext>
            </a:extLst>
          </p:cNvPr>
          <p:cNvSpPr txBox="1"/>
          <p:nvPr/>
        </p:nvSpPr>
        <p:spPr>
          <a:xfrm>
            <a:off x="956138" y="4601948"/>
            <a:ext cx="553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b="1" dirty="0">
                <a:latin typeface="Times" pitchFamily="2" charset="0"/>
              </a:rPr>
              <a:t>Word-level Adversarial </a:t>
            </a:r>
            <a:r>
              <a:rPr lang="en" altLang="zh-CN" b="1" dirty="0" err="1">
                <a:latin typeface="Times" pitchFamily="2" charset="0"/>
              </a:rPr>
              <a:t>ReProgramming</a:t>
            </a:r>
            <a:r>
              <a:rPr lang="zh-CN" altLang="en-US" b="1" dirty="0">
                <a:latin typeface="Times" pitchFamily="2" charset="0"/>
              </a:rPr>
              <a:t>（</a:t>
            </a:r>
            <a:r>
              <a:rPr lang="en-US" altLang="zh-CN" b="1" dirty="0" err="1">
                <a:latin typeface="Times" pitchFamily="2" charset="0"/>
              </a:rPr>
              <a:t>SoftVerb</a:t>
            </a:r>
            <a:r>
              <a:rPr lang="zh-CN" altLang="en-US" b="1" dirty="0">
                <a:latin typeface="Times" pitchFamily="2" charset="0"/>
              </a:rPr>
              <a:t>）</a:t>
            </a:r>
            <a:endParaRPr kumimoji="1" lang="zh-CN" altLang="en-US" b="1" dirty="0">
              <a:latin typeface="Times" pitchFamily="2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0E58034-AD83-8B48-89C7-EC938D6CE80F}"/>
              </a:ext>
            </a:extLst>
          </p:cNvPr>
          <p:cNvSpPr txBox="1"/>
          <p:nvPr/>
        </p:nvSpPr>
        <p:spPr>
          <a:xfrm>
            <a:off x="7272763" y="4602643"/>
            <a:ext cx="3958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Prototypical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Verbalizer</a:t>
            </a:r>
            <a:r>
              <a:rPr kumimoji="1" lang="zh-CN" altLang="en-US" b="1" dirty="0">
                <a:latin typeface="Times" pitchFamily="2" charset="0"/>
              </a:rPr>
              <a:t>（</a:t>
            </a:r>
            <a:r>
              <a:rPr kumimoji="1" lang="en-US" altLang="zh-CN" b="1" dirty="0" err="1">
                <a:latin typeface="Times" pitchFamily="2" charset="0"/>
              </a:rPr>
              <a:t>ProtoVerb</a:t>
            </a:r>
            <a:r>
              <a:rPr kumimoji="1" lang="zh-CN" altLang="en-US" b="1" dirty="0">
                <a:latin typeface="Times" pitchFamily="2" charset="0"/>
              </a:rPr>
              <a:t>）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0371D0E-FAE3-974E-8783-1114E443C2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454"/>
          <a:stretch/>
        </p:blipFill>
        <p:spPr>
          <a:xfrm>
            <a:off x="7091623" y="240272"/>
            <a:ext cx="4320480" cy="189499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5E39A93-133B-E540-BD61-4E7777541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38" y="1452004"/>
            <a:ext cx="5404169" cy="29450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05D05C9-D5EE-AF4E-8D4F-BDBF4C3A6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50"/>
          <a:stretch/>
        </p:blipFill>
        <p:spPr>
          <a:xfrm>
            <a:off x="7272763" y="2131404"/>
            <a:ext cx="3958199" cy="231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51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2">
            <a:extLst>
              <a:ext uri="{FF2B5EF4-FFF2-40B4-BE49-F238E27FC236}">
                <a16:creationId xmlns:a16="http://schemas.microsoft.com/office/drawing/2014/main" id="{9B602EB5-3ABC-2B45-9051-7FF40F9C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的研究动态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Adapter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Prompting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方法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10D7E45-0E43-D549-97C1-38ECD6BE2A9C}"/>
              </a:ext>
            </a:extLst>
          </p:cNvPr>
          <p:cNvSpPr txBox="1"/>
          <p:nvPr/>
        </p:nvSpPr>
        <p:spPr>
          <a:xfrm>
            <a:off x="226943" y="5013176"/>
            <a:ext cx="11521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Prompt-tuning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的本质是在预训练语言模型中引入少量的参数来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Fine-tune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，这属于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Adapter-based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Tuning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的思路；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Prefix-tuning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P-tuning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V2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旨在在预训练语言模型的每一层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Transformer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前，拼接等长少量的前缀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Token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，对应的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Transformer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参数可训练，其余部分则固定；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0AF34A9-2170-2C43-9F7E-EA385A9B5581}"/>
              </a:ext>
            </a:extLst>
          </p:cNvPr>
          <p:cNvSpPr txBox="1"/>
          <p:nvPr/>
        </p:nvSpPr>
        <p:spPr>
          <a:xfrm>
            <a:off x="3593" y="6165304"/>
            <a:ext cx="11744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Prefix-Tuning: Optimizing Continuous Prompts for Generation. </a:t>
            </a:r>
            <a:r>
              <a:rPr lang="en" altLang="zh-CN" sz="1400" dirty="0">
                <a:latin typeface="Times" pitchFamily="2" charset="0"/>
                <a:hlinkClick r:id="rId2"/>
              </a:rPr>
              <a:t>ACL/IJCNLP (1) 2021</a:t>
            </a:r>
            <a:r>
              <a:rPr lang="en" altLang="zh-CN" sz="1400" dirty="0">
                <a:latin typeface="Times" pitchFamily="2" charset="0"/>
              </a:rPr>
              <a:t>: 4582-4597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24F2D7-76A6-0B43-B31E-9111302A3C83}"/>
              </a:ext>
            </a:extLst>
          </p:cNvPr>
          <p:cNvSpPr txBox="1"/>
          <p:nvPr/>
        </p:nvSpPr>
        <p:spPr>
          <a:xfrm>
            <a:off x="3083815" y="4467224"/>
            <a:ext cx="1557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" pitchFamily="2" charset="0"/>
              </a:rPr>
              <a:t>Prefix-Tuning</a:t>
            </a:r>
            <a:endParaRPr kumimoji="1" lang="zh-CN" altLang="en-US" b="1" dirty="0">
              <a:latin typeface="Times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C4C4DE-65C3-224C-9CBE-9B5291E35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718644"/>
            <a:ext cx="7486244" cy="2571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05FF7BA-27BC-3443-BC3F-C85081986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151" y="1883459"/>
            <a:ext cx="4272513" cy="240714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71DC166-A758-BC46-AB28-896699776A6A}"/>
              </a:ext>
            </a:extLst>
          </p:cNvPr>
          <p:cNvSpPr txBox="1"/>
          <p:nvPr/>
        </p:nvSpPr>
        <p:spPr>
          <a:xfrm>
            <a:off x="9218678" y="4473872"/>
            <a:ext cx="143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" pitchFamily="2" charset="0"/>
              </a:rPr>
              <a:t>P-Tuning</a:t>
            </a:r>
            <a:r>
              <a:rPr lang="zh-CN" altLang="en-US" b="1" dirty="0">
                <a:latin typeface="Times" pitchFamily="2" charset="0"/>
              </a:rPr>
              <a:t> </a:t>
            </a:r>
            <a:r>
              <a:rPr lang="en-US" altLang="zh-CN" b="1" dirty="0">
                <a:latin typeface="Times" pitchFamily="2" charset="0"/>
              </a:rPr>
              <a:t>V2</a:t>
            </a:r>
            <a:endParaRPr kumimoji="1" lang="zh-CN" altLang="en-US" b="1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268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2">
            <a:extLst>
              <a:ext uri="{FF2B5EF4-FFF2-40B4-BE49-F238E27FC236}">
                <a16:creationId xmlns:a16="http://schemas.microsoft.com/office/drawing/2014/main" id="{9B602EB5-3ABC-2B45-9051-7FF40F9C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的研究动态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Adapter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Prompting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方法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10D7E45-0E43-D549-97C1-38ECD6BE2A9C}"/>
              </a:ext>
            </a:extLst>
          </p:cNvPr>
          <p:cNvSpPr txBox="1"/>
          <p:nvPr/>
        </p:nvSpPr>
        <p:spPr>
          <a:xfrm>
            <a:off x="226943" y="5013176"/>
            <a:ext cx="11521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CN" dirty="0">
                <a:latin typeface="Times" pitchFamily="2" charset="0"/>
                <a:ea typeface="FangSong" panose="02010609060101010101" pitchFamily="49" charset="-122"/>
              </a:rPr>
              <a:t>Adapter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-based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方法旨在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Transformer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模块中引入少量参数，简单认为，就是在</a:t>
            </a:r>
            <a:r>
              <a:rPr kumimoji="1" lang="en" altLang="zh-CN" dirty="0">
                <a:latin typeface="Times" pitchFamily="2" charset="0"/>
                <a:ea typeface="FangSong" panose="02010609060101010101" pitchFamily="49" charset="-122"/>
              </a:rPr>
              <a:t>Transformer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模块中添加了一些新的少量模块。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Adapter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添加初始化参数，相当于可学习的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，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Compacter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改进了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Adapter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，将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Adapter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内的矩阵分解为低秩矩阵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0AF34A9-2170-2C43-9F7E-EA385A9B5581}"/>
              </a:ext>
            </a:extLst>
          </p:cNvPr>
          <p:cNvSpPr txBox="1"/>
          <p:nvPr/>
        </p:nvSpPr>
        <p:spPr>
          <a:xfrm>
            <a:off x="3593" y="6165304"/>
            <a:ext cx="11744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Parameter-Efficient Transfer Learning for NLP. </a:t>
            </a:r>
            <a:r>
              <a:rPr lang="en" altLang="zh-CN" sz="1400" dirty="0">
                <a:latin typeface="Times" pitchFamily="2" charset="0"/>
                <a:hlinkClick r:id="rId2"/>
              </a:rPr>
              <a:t>ICML 2019</a:t>
            </a:r>
            <a:r>
              <a:rPr lang="en" altLang="zh-CN" sz="1400" dirty="0">
                <a:latin typeface="Times" pitchFamily="2" charset="0"/>
              </a:rPr>
              <a:t>: 2790-2799</a:t>
            </a:r>
          </a:p>
          <a:p>
            <a:r>
              <a:rPr lang="en" altLang="zh-CN" sz="1400" dirty="0">
                <a:latin typeface="Times" pitchFamily="2" charset="0"/>
              </a:rPr>
              <a:t>Compacter: Efficient Low-Rank Hypercomplex Adapter Layers. </a:t>
            </a:r>
            <a:r>
              <a:rPr lang="en" altLang="zh-CN" sz="1400" dirty="0">
                <a:latin typeface="Times" pitchFamily="2" charset="0"/>
                <a:hlinkClick r:id="rId3"/>
              </a:rPr>
              <a:t>CoRR abs/2106.04647</a:t>
            </a:r>
            <a:r>
              <a:rPr lang="en" altLang="zh-CN" sz="1400" dirty="0">
                <a:latin typeface="Times" pitchFamily="2" charset="0"/>
              </a:rPr>
              <a:t> (2021)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24F2D7-76A6-0B43-B31E-9111302A3C83}"/>
              </a:ext>
            </a:extLst>
          </p:cNvPr>
          <p:cNvSpPr txBox="1"/>
          <p:nvPr/>
        </p:nvSpPr>
        <p:spPr>
          <a:xfrm>
            <a:off x="1829441" y="421094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" pitchFamily="2" charset="0"/>
              </a:rPr>
              <a:t>Adapter</a:t>
            </a:r>
            <a:endParaRPr kumimoji="1" lang="zh-CN" altLang="en-US" b="1" dirty="0">
              <a:latin typeface="Times" pitchFamily="2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5E6A214-D0C3-2941-BA28-7700BA706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98" y="1260063"/>
            <a:ext cx="3904690" cy="28873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CE65BDF-424F-ED40-9450-1F0EF62F9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015" y="1260063"/>
            <a:ext cx="7099640" cy="269048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37634D8-C572-194F-A99A-616961E387AD}"/>
              </a:ext>
            </a:extLst>
          </p:cNvPr>
          <p:cNvSpPr txBox="1"/>
          <p:nvPr/>
        </p:nvSpPr>
        <p:spPr>
          <a:xfrm>
            <a:off x="8214835" y="414738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" pitchFamily="2" charset="0"/>
              </a:rPr>
              <a:t>Compacter</a:t>
            </a:r>
            <a:endParaRPr kumimoji="1" lang="zh-CN" altLang="en-US" b="1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5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2">
            <a:extLst>
              <a:ext uri="{FF2B5EF4-FFF2-40B4-BE49-F238E27FC236}">
                <a16:creationId xmlns:a16="http://schemas.microsoft.com/office/drawing/2014/main" id="{9B602EB5-3ABC-2B45-9051-7FF40F9C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的研究动态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Adapter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Prompting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方法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10D7E45-0E43-D549-97C1-38ECD6BE2A9C}"/>
              </a:ext>
            </a:extLst>
          </p:cNvPr>
          <p:cNvSpPr txBox="1"/>
          <p:nvPr/>
        </p:nvSpPr>
        <p:spPr>
          <a:xfrm>
            <a:off x="226943" y="5241974"/>
            <a:ext cx="11521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Fine-tuning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认为是在内在的子空间上进行优化，因此，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Prompt-tuning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也只是在子空间内优化；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先前工作每个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Task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都对应不同的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，而事实上他们都可以在相同的子空间内优化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Delta-tuning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提出认为对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PLM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的少量参数进行训练，可以避免大规模模型计算量和存储问题；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0AF34A9-2170-2C43-9F7E-EA385A9B5581}"/>
              </a:ext>
            </a:extLst>
          </p:cNvPr>
          <p:cNvSpPr txBox="1"/>
          <p:nvPr/>
        </p:nvSpPr>
        <p:spPr>
          <a:xfrm>
            <a:off x="3593" y="6165304"/>
            <a:ext cx="11744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Exploring Low-dimensional Intrinsic Task Subspace via Prompt Tuning</a:t>
            </a:r>
            <a:r>
              <a:rPr lang="en-US" altLang="zh-CN" sz="1400" dirty="0">
                <a:latin typeface="Times" pitchFamily="2" charset="0"/>
              </a:rPr>
              <a:t> (2022)</a:t>
            </a:r>
          </a:p>
          <a:p>
            <a:r>
              <a:rPr lang="en" altLang="zh-CN" sz="1400" dirty="0">
                <a:latin typeface="Times" pitchFamily="2" charset="0"/>
              </a:rPr>
              <a:t>Delta Tuning: A Comprehensive Study of Parameter Efficient Methods for Pre-trained Language Models. </a:t>
            </a:r>
            <a:r>
              <a:rPr lang="en" altLang="zh-CN" sz="1400" dirty="0">
                <a:latin typeface="Times" pitchFamily="2" charset="0"/>
                <a:hlinkClick r:id="rId2"/>
              </a:rPr>
              <a:t>CoRR abs/2203.06904</a:t>
            </a:r>
            <a:r>
              <a:rPr lang="en" altLang="zh-CN" sz="1400" dirty="0">
                <a:latin typeface="Times" pitchFamily="2" charset="0"/>
              </a:rPr>
              <a:t> (2022) 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24F2D7-76A6-0B43-B31E-9111302A3C83}"/>
              </a:ext>
            </a:extLst>
          </p:cNvPr>
          <p:cNvSpPr txBox="1"/>
          <p:nvPr/>
        </p:nvSpPr>
        <p:spPr>
          <a:xfrm>
            <a:off x="2575034" y="4890399"/>
            <a:ext cx="704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b="1" dirty="0">
                <a:latin typeface="Times" pitchFamily="2" charset="0"/>
              </a:rPr>
              <a:t>Reparameterization-based</a:t>
            </a:r>
            <a:r>
              <a:rPr lang="zh-CN" altLang="en-US" b="1" dirty="0">
                <a:latin typeface="Times" pitchFamily="2" charset="0"/>
              </a:rPr>
              <a:t> </a:t>
            </a:r>
            <a:r>
              <a:rPr lang="en-US" altLang="zh-CN" b="1" dirty="0">
                <a:latin typeface="Times" pitchFamily="2" charset="0"/>
              </a:rPr>
              <a:t>Prompt-tuning</a:t>
            </a:r>
            <a:r>
              <a:rPr lang="zh-CN" altLang="en-US" b="1" dirty="0">
                <a:latin typeface="Times" pitchFamily="2" charset="0"/>
              </a:rPr>
              <a:t> </a:t>
            </a:r>
            <a:r>
              <a:rPr lang="en-US" altLang="zh-CN" b="1" dirty="0">
                <a:latin typeface="Times" pitchFamily="2" charset="0"/>
              </a:rPr>
              <a:t>in </a:t>
            </a:r>
            <a:r>
              <a:rPr lang="en" altLang="zh-CN" b="1" dirty="0">
                <a:latin typeface="Times" pitchFamily="2" charset="0"/>
              </a:rPr>
              <a:t>Intrinsic Task Subspace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CED75A-30A3-4E47-8974-D18AFC000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642" y="1098982"/>
            <a:ext cx="6408713" cy="14959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BFEFCFD-29FB-2C41-AF31-86FD9A34E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400" y="2594914"/>
            <a:ext cx="6949198" cy="228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36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3A103B47-AECB-C544-A78B-FA072FCB3531}"/>
              </a:ext>
            </a:extLst>
          </p:cNvPr>
          <p:cNvSpPr>
            <a:spLocks/>
          </p:cNvSpPr>
          <p:nvPr/>
        </p:nvSpPr>
        <p:spPr bwMode="auto">
          <a:xfrm>
            <a:off x="-24680" y="-27384"/>
            <a:ext cx="12195176" cy="6845300"/>
          </a:xfrm>
          <a:prstGeom prst="rect">
            <a:avLst/>
          </a:prstGeom>
          <a:solidFill>
            <a:srgbClr val="00A0E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6EF2F8DA-5FB6-534B-B3E3-28ED40CD6F4C}"/>
              </a:ext>
            </a:extLst>
          </p:cNvPr>
          <p:cNvSpPr>
            <a:spLocks/>
          </p:cNvSpPr>
          <p:nvPr/>
        </p:nvSpPr>
        <p:spPr bwMode="auto">
          <a:xfrm>
            <a:off x="0" y="5773738"/>
            <a:ext cx="12192000" cy="1084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pic>
        <p:nvPicPr>
          <p:cNvPr id="6147" name="Picture 3" descr="pasted-image.pdf">
            <a:extLst>
              <a:ext uri="{FF2B5EF4-FFF2-40B4-BE49-F238E27FC236}">
                <a16:creationId xmlns:a16="http://schemas.microsoft.com/office/drawing/2014/main" id="{391AA26A-E26A-AE4B-B5B4-3138A910D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075" y="5610225"/>
            <a:ext cx="215900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0" name="Rectangle 6">
            <a:extLst>
              <a:ext uri="{FF2B5EF4-FFF2-40B4-BE49-F238E27FC236}">
                <a16:creationId xmlns:a16="http://schemas.microsoft.com/office/drawing/2014/main" id="{C6216665-30E2-6D4A-BF00-C02D09F9389F}"/>
              </a:ext>
            </a:extLst>
          </p:cNvPr>
          <p:cNvSpPr>
            <a:spLocks/>
          </p:cNvSpPr>
          <p:nvPr/>
        </p:nvSpPr>
        <p:spPr bwMode="auto">
          <a:xfrm>
            <a:off x="427422" y="1196752"/>
            <a:ext cx="2132012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2pPr>
            <a:lvl3pPr marL="11430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buClr>
                <a:srgbClr val="636362"/>
              </a:buClr>
              <a:buFont typeface="Microsoft Sans Serif" panose="020B0604020202020204" pitchFamily="34" charset="0"/>
              <a:buNone/>
            </a:pPr>
            <a:r>
              <a:rPr kumimoji="0" lang="zh-CN" altLang="en-US" sz="6000" b="1" dirty="0">
                <a:solidFill>
                  <a:srgbClr val="FFFFFF"/>
                </a:solidFill>
                <a:ea typeface="宋体" panose="02010600030101010101" pitchFamily="2" charset="-122"/>
              </a:rPr>
              <a:t>目录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41458F7A-BF92-994B-86C4-D950A0D2BE70}"/>
              </a:ext>
            </a:extLst>
          </p:cNvPr>
          <p:cNvSpPr>
            <a:spLocks/>
          </p:cNvSpPr>
          <p:nvPr/>
        </p:nvSpPr>
        <p:spPr bwMode="auto">
          <a:xfrm>
            <a:off x="2668593" y="1084262"/>
            <a:ext cx="8900013" cy="17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457200" indent="-4572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2pPr>
            <a:lvl3pPr marL="11430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buClrTx/>
              <a:buSzPct val="100000"/>
              <a:buFontTx/>
              <a:buAutoNum type="arabicPeriod"/>
            </a:pPr>
            <a:r>
              <a:rPr kumimoji="0" lang="zh-CN" altLang="en-US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预训练语言模型回顾</a:t>
            </a:r>
            <a:endParaRPr kumimoji="0" lang="en-US" altLang="zh-CN" sz="2600" dirty="0">
              <a:solidFill>
                <a:srgbClr val="FFFFFF"/>
              </a:solidFill>
              <a:latin typeface="Times New Roman" panose="02020603050405020304" pitchFamily="18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Tx/>
              <a:buSzPct val="100000"/>
              <a:buFontTx/>
              <a:buAutoNum type="arabicPeriod"/>
            </a:pPr>
            <a:r>
              <a:rPr kumimoji="0" lang="en-US" altLang="zh-CN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的研究动态</a:t>
            </a:r>
            <a:endParaRPr kumimoji="0" lang="en-US" altLang="zh-CN" sz="2600" dirty="0">
              <a:solidFill>
                <a:srgbClr val="FFFFFF"/>
              </a:solidFill>
              <a:latin typeface="Times New Roman" panose="02020603050405020304" pitchFamily="18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Tx/>
              <a:buSzPct val="100000"/>
              <a:buFontTx/>
              <a:buAutoNum type="arabicPeriod"/>
            </a:pPr>
            <a:r>
              <a:rPr kumimoji="0" lang="en-US" altLang="zh-CN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的下游应用</a:t>
            </a:r>
            <a:endParaRPr kumimoji="0" lang="en-US" altLang="zh-CN" sz="2600" dirty="0">
              <a:solidFill>
                <a:srgbClr val="FFFFFF"/>
              </a:solidFill>
              <a:latin typeface="Times New Roman" panose="02020603050405020304" pitchFamily="18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152" name="Line 8">
            <a:extLst>
              <a:ext uri="{FF2B5EF4-FFF2-40B4-BE49-F238E27FC236}">
                <a16:creationId xmlns:a16="http://schemas.microsoft.com/office/drawing/2014/main" id="{59D7EAFF-A481-1B42-A585-2480BBFC7C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1584" y="1196752"/>
            <a:ext cx="0" cy="2262188"/>
          </a:xfrm>
          <a:prstGeom prst="line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8817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2">
            <a:extLst>
              <a:ext uri="{FF2B5EF4-FFF2-40B4-BE49-F238E27FC236}">
                <a16:creationId xmlns:a16="http://schemas.microsoft.com/office/drawing/2014/main" id="{9B602EB5-3ABC-2B45-9051-7FF40F9C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的研究动态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2.3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的集成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24F2D7-76A6-0B43-B31E-9111302A3C83}"/>
              </a:ext>
            </a:extLst>
          </p:cNvPr>
          <p:cNvSpPr txBox="1"/>
          <p:nvPr/>
        </p:nvSpPr>
        <p:spPr>
          <a:xfrm>
            <a:off x="767408" y="2708920"/>
            <a:ext cx="393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" pitchFamily="2" charset="0"/>
              </a:rPr>
              <a:t>Pattern</a:t>
            </a:r>
            <a:r>
              <a:rPr lang="zh-CN" altLang="en-US" b="1" dirty="0">
                <a:latin typeface="Times" pitchFamily="2" charset="0"/>
              </a:rPr>
              <a:t> </a:t>
            </a:r>
            <a:r>
              <a:rPr lang="en-US" altLang="zh-CN" b="1" dirty="0" err="1">
                <a:latin typeface="Times" pitchFamily="2" charset="0"/>
              </a:rPr>
              <a:t>Ensembling</a:t>
            </a:r>
            <a:endParaRPr lang="en" altLang="zh-CN" b="1" dirty="0">
              <a:latin typeface="Times" pitchFamily="2" charset="0"/>
            </a:endParaRPr>
          </a:p>
        </p:txBody>
      </p:sp>
      <p:pic>
        <p:nvPicPr>
          <p:cNvPr id="3074" name="Picture 2" descr="在这里插入图片描述">
            <a:extLst>
              <a:ext uri="{FF2B5EF4-FFF2-40B4-BE49-F238E27FC236}">
                <a16:creationId xmlns:a16="http://schemas.microsoft.com/office/drawing/2014/main" id="{BDD7F205-3497-7549-A16E-8DFF75F1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9" y="1239163"/>
            <a:ext cx="5922661" cy="135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在这里插入图片描述">
            <a:extLst>
              <a:ext uri="{FF2B5EF4-FFF2-40B4-BE49-F238E27FC236}">
                <a16:creationId xmlns:a16="http://schemas.microsoft.com/office/drawing/2014/main" id="{85D77928-D2A6-2D4E-84C5-3AE58ADE3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261" y="1239162"/>
            <a:ext cx="5483831" cy="135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在这里插入图片描述">
            <a:extLst>
              <a:ext uri="{FF2B5EF4-FFF2-40B4-BE49-F238E27FC236}">
                <a16:creationId xmlns:a16="http://schemas.microsoft.com/office/drawing/2014/main" id="{72EBC0F0-B058-3047-B2E1-EA170C92B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106839"/>
            <a:ext cx="8328248" cy="322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2A91860-5070-9C4F-A46C-DEC2199302E5}"/>
              </a:ext>
            </a:extLst>
          </p:cNvPr>
          <p:cNvSpPr txBox="1"/>
          <p:nvPr/>
        </p:nvSpPr>
        <p:spPr>
          <a:xfrm>
            <a:off x="7305740" y="2720812"/>
            <a:ext cx="393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" pitchFamily="2" charset="0"/>
              </a:rPr>
              <a:t>Verbalizer</a:t>
            </a:r>
            <a:r>
              <a:rPr lang="zh-CN" altLang="en-US" b="1" dirty="0">
                <a:latin typeface="Times" pitchFamily="2" charset="0"/>
              </a:rPr>
              <a:t> </a:t>
            </a:r>
            <a:r>
              <a:rPr lang="en-US" altLang="zh-CN" b="1" dirty="0" err="1">
                <a:latin typeface="Times" pitchFamily="2" charset="0"/>
              </a:rPr>
              <a:t>Ensembling</a:t>
            </a:r>
            <a:endParaRPr lang="en" altLang="zh-CN" b="1" dirty="0">
              <a:latin typeface="Times" pitchFamily="2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B35ECD0-5E32-104E-AA3E-5C526D7F299B}"/>
              </a:ext>
            </a:extLst>
          </p:cNvPr>
          <p:cNvSpPr txBox="1"/>
          <p:nvPr/>
        </p:nvSpPr>
        <p:spPr>
          <a:xfrm>
            <a:off x="4563825" y="6264649"/>
            <a:ext cx="393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" pitchFamily="2" charset="0"/>
              </a:rPr>
              <a:t>PVP</a:t>
            </a:r>
            <a:r>
              <a:rPr lang="zh-CN" altLang="en-US" b="1" dirty="0">
                <a:latin typeface="Times" pitchFamily="2" charset="0"/>
              </a:rPr>
              <a:t> </a:t>
            </a:r>
            <a:r>
              <a:rPr lang="en-US" altLang="zh-CN" b="1" dirty="0" err="1">
                <a:latin typeface="Times" pitchFamily="2" charset="0"/>
              </a:rPr>
              <a:t>Ensembling</a:t>
            </a:r>
            <a:endParaRPr lang="en" altLang="zh-CN" b="1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931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2">
            <a:extLst>
              <a:ext uri="{FF2B5EF4-FFF2-40B4-BE49-F238E27FC236}">
                <a16:creationId xmlns:a16="http://schemas.microsoft.com/office/drawing/2014/main" id="{9B602EB5-3ABC-2B45-9051-7FF40F9C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的研究动态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2.4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与多任务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0AF34A9-2170-2C43-9F7E-EA385A9B5581}"/>
              </a:ext>
            </a:extLst>
          </p:cNvPr>
          <p:cNvSpPr txBox="1"/>
          <p:nvPr/>
        </p:nvSpPr>
        <p:spPr>
          <a:xfrm>
            <a:off x="0" y="5787261"/>
            <a:ext cx="117445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Adapting Language Models for Zero-shot Learning by Meta-tuning on Dataset and Prompt Collections. 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  <a:hlinkClick r:id="rId2"/>
              </a:rPr>
              <a:t>EMNLP (Findings) 2021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: 2856-2878</a:t>
            </a:r>
          </a:p>
          <a:p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ExT5: Towards Extreme Multi-Task Scaling for Transfer Learning. 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  <a:hlinkClick r:id="rId3"/>
              </a:rPr>
              <a:t>CoRR abs/2111.10952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 (2021)</a:t>
            </a:r>
          </a:p>
          <a:p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Finetuned Language Models Are Zero-Shot Learners. 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  <a:hlinkClick r:id="rId4"/>
              </a:rPr>
              <a:t>CoRR abs/2109.01652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 (2021)</a:t>
            </a:r>
          </a:p>
          <a:p>
            <a:r>
              <a:rPr lang="en" altLang="zh-CN" sz="1400" dirty="0" err="1">
                <a:latin typeface="Times" pitchFamily="2" charset="0"/>
                <a:ea typeface="FangSong" panose="02010609060101010101" pitchFamily="49" charset="-122"/>
              </a:rPr>
              <a:t>ZeroPrompt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: Scaling Prompt-Based Pretraining to 1, 000 Tasks Improves Zero-Shot Generalization. 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  <a:hlinkClick r:id="rId5"/>
              </a:rPr>
              <a:t>CoRR abs/2201.06910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 (2022)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24F2D7-76A6-0B43-B31E-9111302A3C83}"/>
              </a:ext>
            </a:extLst>
          </p:cNvPr>
          <p:cNvSpPr txBox="1"/>
          <p:nvPr/>
        </p:nvSpPr>
        <p:spPr>
          <a:xfrm>
            <a:off x="695400" y="3145350"/>
            <a:ext cx="523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Meta-tuning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：将所有文本分类任务统一为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Yes/No</a:t>
            </a:r>
            <a:endParaRPr kumimoji="1" lang="zh-CN" altLang="en-US" b="1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37634D8-C572-194F-A99A-616961E387AD}"/>
              </a:ext>
            </a:extLst>
          </p:cNvPr>
          <p:cNvSpPr txBox="1"/>
          <p:nvPr/>
        </p:nvSpPr>
        <p:spPr>
          <a:xfrm>
            <a:off x="6911249" y="2060848"/>
            <a:ext cx="467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" pitchFamily="2" charset="0"/>
              </a:rPr>
              <a:t>EXT-5</a:t>
            </a:r>
            <a:r>
              <a:rPr lang="zh-CN" altLang="en-US" b="1" dirty="0">
                <a:latin typeface="Times" pitchFamily="2" charset="0"/>
              </a:rPr>
              <a:t>：在</a:t>
            </a:r>
            <a:r>
              <a:rPr lang="en-US" altLang="zh-CN" b="1" dirty="0">
                <a:latin typeface="Times" pitchFamily="2" charset="0"/>
              </a:rPr>
              <a:t>107</a:t>
            </a:r>
            <a:r>
              <a:rPr lang="zh-CN" altLang="en-US" b="1" dirty="0">
                <a:latin typeface="Times" pitchFamily="2" charset="0"/>
              </a:rPr>
              <a:t>个</a:t>
            </a:r>
            <a:r>
              <a:rPr lang="en-US" altLang="zh-CN" b="1" dirty="0">
                <a:latin typeface="Times" pitchFamily="2" charset="0"/>
              </a:rPr>
              <a:t>NLP</a:t>
            </a:r>
            <a:r>
              <a:rPr lang="zh-CN" altLang="en-US" b="1" dirty="0">
                <a:latin typeface="Times" pitchFamily="2" charset="0"/>
              </a:rPr>
              <a:t>任务上混合多任务训练</a:t>
            </a:r>
            <a:endParaRPr kumimoji="1" lang="zh-CN" altLang="en-US" b="1" dirty="0">
              <a:latin typeface="Times" pitchFamily="2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2E3CBC1-20E3-BE40-BD91-BCD1BD49D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412" y="1310519"/>
            <a:ext cx="4202110" cy="18502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E6A3A75-64CD-4649-B0DC-40430F809D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9880" y="63402"/>
            <a:ext cx="4851673" cy="20225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AC2481F-0FA2-8144-A540-24FD80F5D8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859" y="3543735"/>
            <a:ext cx="5269292" cy="173937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2A7A824-EF6A-014A-882C-47002361A6BA}"/>
              </a:ext>
            </a:extLst>
          </p:cNvPr>
          <p:cNvSpPr txBox="1"/>
          <p:nvPr/>
        </p:nvSpPr>
        <p:spPr>
          <a:xfrm>
            <a:off x="865293" y="5312166"/>
            <a:ext cx="454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Instruction-tuning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：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62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个任务统一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Template</a:t>
            </a:r>
            <a:endParaRPr kumimoji="1" lang="zh-CN" altLang="en-US" b="1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15E337A-F310-F543-8B16-1D6AFD6B73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850" y="2403284"/>
            <a:ext cx="5337734" cy="181780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90B0DCD-8D8F-EC4A-9AF9-2BF16E0F41A2}"/>
              </a:ext>
            </a:extLst>
          </p:cNvPr>
          <p:cNvSpPr txBox="1"/>
          <p:nvPr/>
        </p:nvSpPr>
        <p:spPr>
          <a:xfrm>
            <a:off x="7594828" y="5387933"/>
            <a:ext cx="2961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" pitchFamily="2" charset="0"/>
              </a:rPr>
              <a:t>Zero-Prompt</a:t>
            </a:r>
            <a:r>
              <a:rPr lang="zh-CN" altLang="en-US" b="1" dirty="0">
                <a:latin typeface="Times" pitchFamily="2" charset="0"/>
              </a:rPr>
              <a:t>：</a:t>
            </a:r>
            <a:r>
              <a:rPr lang="en-US" altLang="zh-CN" b="1" dirty="0">
                <a:latin typeface="Times" pitchFamily="2" charset="0"/>
              </a:rPr>
              <a:t>1000</a:t>
            </a:r>
            <a:r>
              <a:rPr lang="zh-CN" altLang="en-US" b="1" dirty="0">
                <a:latin typeface="Times" pitchFamily="2" charset="0"/>
              </a:rPr>
              <a:t>个任务</a:t>
            </a:r>
            <a:endParaRPr kumimoji="1" lang="zh-CN" altLang="en-US" b="1" dirty="0">
              <a:latin typeface="Times" pitchFamily="2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10317D5-BED5-EB4F-8BAC-F1ACBD8B3F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0833" y="4192199"/>
            <a:ext cx="5629765" cy="122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57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3A103B47-AECB-C544-A78B-FA072FCB3531}"/>
              </a:ext>
            </a:extLst>
          </p:cNvPr>
          <p:cNvSpPr>
            <a:spLocks/>
          </p:cNvSpPr>
          <p:nvPr/>
        </p:nvSpPr>
        <p:spPr bwMode="auto">
          <a:xfrm>
            <a:off x="-24680" y="-27384"/>
            <a:ext cx="12216680" cy="6912372"/>
          </a:xfrm>
          <a:prstGeom prst="rect">
            <a:avLst/>
          </a:prstGeom>
          <a:solidFill>
            <a:srgbClr val="00A0E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6EF2F8DA-5FB6-534B-B3E3-28ED40CD6F4C}"/>
              </a:ext>
            </a:extLst>
          </p:cNvPr>
          <p:cNvSpPr>
            <a:spLocks/>
          </p:cNvSpPr>
          <p:nvPr/>
        </p:nvSpPr>
        <p:spPr bwMode="auto">
          <a:xfrm>
            <a:off x="0" y="5773738"/>
            <a:ext cx="12192000" cy="1084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pic>
        <p:nvPicPr>
          <p:cNvPr id="6147" name="Picture 3" descr="pasted-image.pdf">
            <a:extLst>
              <a:ext uri="{FF2B5EF4-FFF2-40B4-BE49-F238E27FC236}">
                <a16:creationId xmlns:a16="http://schemas.microsoft.com/office/drawing/2014/main" id="{391AA26A-E26A-AE4B-B5B4-3138A910D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075" y="5610225"/>
            <a:ext cx="215900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0" name="Rectangle 6">
            <a:extLst>
              <a:ext uri="{FF2B5EF4-FFF2-40B4-BE49-F238E27FC236}">
                <a16:creationId xmlns:a16="http://schemas.microsoft.com/office/drawing/2014/main" id="{C6216665-30E2-6D4A-BF00-C02D09F9389F}"/>
              </a:ext>
            </a:extLst>
          </p:cNvPr>
          <p:cNvSpPr>
            <a:spLocks/>
          </p:cNvSpPr>
          <p:nvPr/>
        </p:nvSpPr>
        <p:spPr bwMode="auto">
          <a:xfrm>
            <a:off x="427422" y="1196752"/>
            <a:ext cx="2132012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2pPr>
            <a:lvl3pPr marL="11430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buClr>
                <a:srgbClr val="636362"/>
              </a:buClr>
              <a:buFont typeface="Microsoft Sans Serif" panose="020B0604020202020204" pitchFamily="34" charset="0"/>
              <a:buNone/>
            </a:pPr>
            <a:r>
              <a:rPr kumimoji="0" lang="zh-CN" altLang="en-US" sz="6000" b="1" dirty="0">
                <a:solidFill>
                  <a:srgbClr val="FFFFFF"/>
                </a:solidFill>
                <a:ea typeface="宋体" panose="02010600030101010101" pitchFamily="2" charset="-122"/>
              </a:rPr>
              <a:t>目录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41458F7A-BF92-994B-86C4-D950A0D2BE70}"/>
              </a:ext>
            </a:extLst>
          </p:cNvPr>
          <p:cNvSpPr>
            <a:spLocks/>
          </p:cNvSpPr>
          <p:nvPr/>
        </p:nvSpPr>
        <p:spPr bwMode="auto">
          <a:xfrm>
            <a:off x="2668593" y="1084262"/>
            <a:ext cx="8900013" cy="234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457200" indent="-4572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2pPr>
            <a:lvl3pPr marL="11430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9pPr>
          </a:lstStyle>
          <a:p>
            <a:pPr marL="0" indent="0">
              <a:lnSpc>
                <a:spcPct val="150000"/>
              </a:lnSpc>
              <a:buClrTx/>
              <a:buSzPct val="100000"/>
            </a:pPr>
            <a:r>
              <a:rPr kumimoji="0" lang="en-US" altLang="zh-CN" sz="2600" b="1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kumimoji="0" lang="zh-CN" altLang="en-US" sz="2600" b="1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的下游应用</a:t>
            </a:r>
            <a:endParaRPr kumimoji="0" lang="en-US" altLang="zh-CN" sz="2600" dirty="0">
              <a:solidFill>
                <a:srgbClr val="FFFFFF"/>
              </a:solidFill>
              <a:latin typeface="Times New Roman" panose="02020603050405020304" pitchFamily="18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-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3.1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自然语言理解（</a:t>
            </a:r>
            <a:r>
              <a:rPr kumimoji="0" lang="en-US" altLang="zh-CN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Natural</a:t>
            </a:r>
            <a:r>
              <a:rPr kumimoji="0" lang="zh-CN" altLang="en-US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Language</a:t>
            </a:r>
            <a:r>
              <a:rPr kumimoji="0" lang="zh-CN" altLang="en-US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Understanding</a:t>
            </a:r>
            <a:r>
              <a:rPr kumimoji="0" lang="zh-CN" altLang="en-US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）</a:t>
            </a:r>
            <a:endParaRPr kumimoji="0" lang="en-US" altLang="zh-CN" sz="2600" dirty="0">
              <a:solidFill>
                <a:srgbClr val="FFFFFF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-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3.2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信息抽取（</a:t>
            </a:r>
            <a:r>
              <a:rPr kumimoji="0" lang="en-US" altLang="zh-CN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Information</a:t>
            </a:r>
            <a:r>
              <a:rPr kumimoji="0" lang="zh-CN" altLang="en-US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Extraction</a:t>
            </a:r>
            <a:r>
              <a:rPr kumimoji="0" lang="zh-CN" altLang="en-US" sz="2600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）</a:t>
            </a:r>
            <a:endParaRPr kumimoji="0" lang="en-US" altLang="zh-CN" sz="2600" dirty="0">
              <a:solidFill>
                <a:srgbClr val="FFFFFF"/>
              </a:solidFill>
              <a:latin typeface="Times New Roman" panose="02020603050405020304" pitchFamily="18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-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3.3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自然语言生成</a:t>
            </a:r>
            <a:r>
              <a:rPr kumimoji="0" lang="zh-CN" altLang="en-US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（</a:t>
            </a:r>
            <a:r>
              <a:rPr kumimoji="0" lang="en-US" altLang="zh-CN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Natural</a:t>
            </a:r>
            <a:r>
              <a:rPr kumimoji="0" lang="zh-CN" altLang="en-US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Language</a:t>
            </a:r>
            <a:r>
              <a:rPr kumimoji="0" lang="zh-CN" altLang="en-US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Generation</a:t>
            </a:r>
            <a:r>
              <a:rPr kumimoji="0" lang="zh-CN" altLang="en-US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）</a:t>
            </a:r>
            <a:endParaRPr kumimoji="0" lang="en-US" altLang="zh-CN" sz="2600" dirty="0">
              <a:solidFill>
                <a:srgbClr val="FFFFFF"/>
              </a:solidFill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6152" name="Line 8">
            <a:extLst>
              <a:ext uri="{FF2B5EF4-FFF2-40B4-BE49-F238E27FC236}">
                <a16:creationId xmlns:a16="http://schemas.microsoft.com/office/drawing/2014/main" id="{59D7EAFF-A481-1B42-A585-2480BBFC7C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1584" y="1196752"/>
            <a:ext cx="0" cy="2262188"/>
          </a:xfrm>
          <a:prstGeom prst="line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93701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2">
            <a:extLst>
              <a:ext uri="{FF2B5EF4-FFF2-40B4-BE49-F238E27FC236}">
                <a16:creationId xmlns:a16="http://schemas.microsoft.com/office/drawing/2014/main" id="{9B602EB5-3ABC-2B45-9051-7FF40F9C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的下游应用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3.1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自然语言理解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0AF34A9-2170-2C43-9F7E-EA385A9B5581}"/>
              </a:ext>
            </a:extLst>
          </p:cNvPr>
          <p:cNvSpPr txBox="1"/>
          <p:nvPr/>
        </p:nvSpPr>
        <p:spPr>
          <a:xfrm>
            <a:off x="24408" y="5743719"/>
            <a:ext cx="117445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 err="1">
                <a:latin typeface="Times" pitchFamily="2" charset="0"/>
              </a:rPr>
              <a:t>TransPrompt</a:t>
            </a:r>
            <a:r>
              <a:rPr lang="en" altLang="zh-CN" sz="1400" dirty="0">
                <a:latin typeface="Times" pitchFamily="2" charset="0"/>
              </a:rPr>
              <a:t>: Towards an Automatic Transferable Prompting Framework for Few-shot Text Classification. </a:t>
            </a:r>
            <a:r>
              <a:rPr lang="en" altLang="zh-CN" sz="1400" dirty="0">
                <a:latin typeface="Times" pitchFamily="2" charset="0"/>
                <a:hlinkClick r:id="rId2"/>
              </a:rPr>
              <a:t>EMNLP (1) 2021</a:t>
            </a:r>
            <a:r>
              <a:rPr lang="en" altLang="zh-CN" sz="1400" dirty="0">
                <a:latin typeface="Times" pitchFamily="2" charset="0"/>
              </a:rPr>
              <a:t>: 2792-2802</a:t>
            </a:r>
          </a:p>
          <a:p>
            <a:r>
              <a:rPr lang="en" altLang="zh-CN" sz="1400" dirty="0" err="1">
                <a:latin typeface="Times" pitchFamily="2" charset="0"/>
              </a:rPr>
              <a:t>SentiPrompt</a:t>
            </a:r>
            <a:r>
              <a:rPr lang="en" altLang="zh-CN" sz="1400" dirty="0">
                <a:latin typeface="Times" pitchFamily="2" charset="0"/>
              </a:rPr>
              <a:t>: Sentiment Knowledge Enhanced Prompt-Tuning for Aspect-Based Sentiment Analysis. (2021)</a:t>
            </a:r>
          </a:p>
          <a:p>
            <a:r>
              <a:rPr lang="en" altLang="zh-CN" sz="1400" dirty="0">
                <a:latin typeface="Times" pitchFamily="2" charset="0"/>
              </a:rPr>
              <a:t>NSP-BERT: A Prompt-based Zero-Shot Learner Through an Original Pre-training Task-Next Sentence Prediction. </a:t>
            </a:r>
            <a:r>
              <a:rPr lang="en" altLang="zh-CN" sz="1400" dirty="0">
                <a:latin typeface="Times" pitchFamily="2" charset="0"/>
                <a:hlinkClick r:id="rId3"/>
              </a:rPr>
              <a:t>CoRR abs/2109.03564</a:t>
            </a:r>
            <a:r>
              <a:rPr lang="en" altLang="zh-CN" sz="1400" dirty="0">
                <a:latin typeface="Times" pitchFamily="2" charset="0"/>
              </a:rPr>
              <a:t> (2021)</a:t>
            </a:r>
          </a:p>
          <a:p>
            <a:r>
              <a:rPr lang="en" altLang="zh-CN" sz="1400" dirty="0" err="1">
                <a:latin typeface="Times" pitchFamily="2" charset="0"/>
              </a:rPr>
              <a:t>PromptBERT</a:t>
            </a:r>
            <a:r>
              <a:rPr lang="en" altLang="zh-CN" sz="1400" dirty="0">
                <a:latin typeface="Times" pitchFamily="2" charset="0"/>
              </a:rPr>
              <a:t>: Improving BERT Sentence Embeddings with Prompts </a:t>
            </a:r>
            <a:r>
              <a:rPr lang="en-US" altLang="zh-CN" sz="1400" dirty="0">
                <a:latin typeface="Times" pitchFamily="2" charset="0"/>
              </a:rPr>
              <a:t>(2022)</a:t>
            </a:r>
            <a:endParaRPr lang="en" altLang="zh-CN" sz="1400" dirty="0">
              <a:latin typeface="Times" pitchFamily="2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24F2D7-76A6-0B43-B31E-9111302A3C83}"/>
              </a:ext>
            </a:extLst>
          </p:cNvPr>
          <p:cNvSpPr txBox="1"/>
          <p:nvPr/>
        </p:nvSpPr>
        <p:spPr>
          <a:xfrm>
            <a:off x="6764064" y="2650521"/>
            <a:ext cx="474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latin typeface="Times" pitchFamily="2" charset="0"/>
                <a:ea typeface="FangSong" panose="02010609060101010101" pitchFamily="49" charset="-122"/>
              </a:rPr>
              <a:t>SentiPrompt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：融合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的方面级情感分析</a:t>
            </a:r>
            <a:endParaRPr lang="en" altLang="zh-CN" b="1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A7EE35-FDDC-4045-9CB0-4EE3ABA09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613" y="1016610"/>
            <a:ext cx="4500049" cy="16221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FCF218-1466-0C4B-82D4-22AAF8F0E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2" y="1280429"/>
            <a:ext cx="5686720" cy="153549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ED6939D-7442-E746-8533-28E889F28CB3}"/>
              </a:ext>
            </a:extLst>
          </p:cNvPr>
          <p:cNvSpPr txBox="1"/>
          <p:nvPr/>
        </p:nvSpPr>
        <p:spPr>
          <a:xfrm>
            <a:off x="231838" y="2952266"/>
            <a:ext cx="586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latin typeface="Times" pitchFamily="2" charset="0"/>
                <a:ea typeface="FangSong" panose="02010609060101010101" pitchFamily="49" charset="-122"/>
              </a:rPr>
              <a:t>TransPrompt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：使用基于迁移学习</a:t>
            </a:r>
            <a:r>
              <a:rPr lang="en-US" altLang="zh-CN" b="1" dirty="0" err="1">
                <a:latin typeface="Times" pitchFamily="2" charset="0"/>
                <a:ea typeface="FangSong" panose="02010609060101010101" pitchFamily="49" charset="-122"/>
              </a:rPr>
              <a:t>SoftPrompt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的文本分类</a:t>
            </a:r>
            <a:endParaRPr lang="en" altLang="zh-CN" b="1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F2F8B23-2318-EE4B-9946-19D4D9B2BE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653"/>
          <a:stretch/>
        </p:blipFill>
        <p:spPr>
          <a:xfrm>
            <a:off x="679747" y="3319397"/>
            <a:ext cx="4966137" cy="17018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3621F81-55C2-AB45-9CDF-326C6B3CB5D1}"/>
              </a:ext>
            </a:extLst>
          </p:cNvPr>
          <p:cNvSpPr txBox="1"/>
          <p:nvPr/>
        </p:nvSpPr>
        <p:spPr>
          <a:xfrm>
            <a:off x="1020241" y="4998227"/>
            <a:ext cx="428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NSP-BERT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：将分类任务统一为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NLI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任务</a:t>
            </a:r>
            <a:endParaRPr lang="en" altLang="zh-CN" b="1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C0944AE-9FAA-674A-8240-989ACAA25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8907" y="3136932"/>
            <a:ext cx="4035462" cy="184794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09C15B0-ADFA-984D-96C1-CB085E20BF2E}"/>
              </a:ext>
            </a:extLst>
          </p:cNvPr>
          <p:cNvSpPr txBox="1"/>
          <p:nvPr/>
        </p:nvSpPr>
        <p:spPr>
          <a:xfrm>
            <a:off x="7040171" y="4998227"/>
            <a:ext cx="4879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latin typeface="Times" pitchFamily="2" charset="0"/>
                <a:ea typeface="FangSong" panose="02010609060101010101" pitchFamily="49" charset="-122"/>
              </a:rPr>
              <a:t>PromptBERT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：解决文本表征的各向异性缺陷</a:t>
            </a:r>
            <a:endParaRPr lang="en" altLang="zh-CN" b="1" dirty="0">
              <a:latin typeface="Times" pitchFamily="2" charset="0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014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266C633-C714-FB47-B607-B85F89DF3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89" y="3369172"/>
            <a:ext cx="5529424" cy="2379194"/>
          </a:xfrm>
          <a:prstGeom prst="rect">
            <a:avLst/>
          </a:prstGeom>
        </p:spPr>
      </p:pic>
      <p:sp>
        <p:nvSpPr>
          <p:cNvPr id="25" name="标题 12">
            <a:extLst>
              <a:ext uri="{FF2B5EF4-FFF2-40B4-BE49-F238E27FC236}">
                <a16:creationId xmlns:a16="http://schemas.microsoft.com/office/drawing/2014/main" id="{9B602EB5-3ABC-2B45-9051-7FF40F9C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的下游应用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3.2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信息抽取</a:t>
            </a:r>
            <a:endParaRPr kumimoji="0" lang="zh-CN" altLang="en-US" sz="2400" b="1" dirty="0">
              <a:solidFill>
                <a:schemeClr val="accent1">
                  <a:lumMod val="60000"/>
                  <a:lumOff val="4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653CB03-E992-764C-8392-C16B645F2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417638"/>
            <a:ext cx="5409061" cy="166585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BB3CC8B-15B7-CE48-81B4-547AAF26A4BB}"/>
              </a:ext>
            </a:extLst>
          </p:cNvPr>
          <p:cNvSpPr txBox="1"/>
          <p:nvPr/>
        </p:nvSpPr>
        <p:spPr>
          <a:xfrm>
            <a:off x="1103707" y="3129010"/>
            <a:ext cx="372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基于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Prompt-tuning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的实体分类</a:t>
            </a:r>
            <a:endParaRPr lang="en" altLang="zh-CN" b="1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D4AD0B9-779D-5E4F-8F91-5307EAAAA3A8}"/>
              </a:ext>
            </a:extLst>
          </p:cNvPr>
          <p:cNvSpPr txBox="1"/>
          <p:nvPr/>
        </p:nvSpPr>
        <p:spPr>
          <a:xfrm>
            <a:off x="25024" y="5903893"/>
            <a:ext cx="119567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i="0" dirty="0">
                <a:solidFill>
                  <a:srgbClr val="666666"/>
                </a:solidFill>
                <a:effectLst/>
                <a:latin typeface="Times" pitchFamily="2" charset="0"/>
              </a:rPr>
              <a:t>Prompt-Learning for Fine-Grained Entity Typing.</a:t>
            </a:r>
            <a:r>
              <a:rPr lang="en" altLang="zh-CN" sz="1400" i="0" dirty="0">
                <a:solidFill>
                  <a:srgbClr val="505B62"/>
                </a:solidFill>
                <a:effectLst/>
                <a:latin typeface="Times" pitchFamily="2" charset="0"/>
              </a:rPr>
              <a:t> </a:t>
            </a:r>
            <a:r>
              <a:rPr lang="en" altLang="zh-CN" sz="1400" i="0" u="none" strike="noStrike" dirty="0">
                <a:solidFill>
                  <a:srgbClr val="7D848A"/>
                </a:solidFill>
                <a:effectLst/>
                <a:latin typeface="Times" pitchFamily="2" charset="0"/>
                <a:hlinkClick r:id="rId4"/>
              </a:rPr>
              <a:t>CoRR abs/2108.10604</a:t>
            </a:r>
            <a:r>
              <a:rPr lang="en" altLang="zh-CN" sz="1400" i="0" dirty="0">
                <a:solidFill>
                  <a:srgbClr val="505B62"/>
                </a:solidFill>
                <a:effectLst/>
                <a:latin typeface="Times" pitchFamily="2" charset="0"/>
              </a:rPr>
              <a:t> (2021)</a:t>
            </a:r>
          </a:p>
          <a:p>
            <a:r>
              <a:rPr lang="en" altLang="zh-CN" sz="1400" dirty="0" err="1">
                <a:latin typeface="Times" pitchFamily="2" charset="0"/>
              </a:rPr>
              <a:t>KnowPrompt</a:t>
            </a:r>
            <a:r>
              <a:rPr lang="en" altLang="zh-CN" sz="1400" dirty="0">
                <a:latin typeface="Times" pitchFamily="2" charset="0"/>
              </a:rPr>
              <a:t>: Knowledge-aware Prompt-tuning with Synergistic Optimization for Relation Extraction</a:t>
            </a:r>
          </a:p>
          <a:p>
            <a:r>
              <a:rPr lang="en" altLang="zh-CN" sz="1400" dirty="0" err="1">
                <a:latin typeface="Times" pitchFamily="2" charset="0"/>
              </a:rPr>
              <a:t>LightNER</a:t>
            </a:r>
            <a:r>
              <a:rPr lang="en" altLang="zh-CN" sz="1400" dirty="0">
                <a:latin typeface="Times" pitchFamily="2" charset="0"/>
              </a:rPr>
              <a:t>: A Lightweight Generative Framework with Prompt-guided Attention for Low-resource NER. </a:t>
            </a:r>
            <a:r>
              <a:rPr lang="en" altLang="zh-CN" sz="1400" dirty="0">
                <a:latin typeface="Times" pitchFamily="2" charset="0"/>
                <a:hlinkClick r:id="rId5"/>
              </a:rPr>
              <a:t>CoRR abs/2109.00720</a:t>
            </a:r>
            <a:r>
              <a:rPr lang="en" altLang="zh-CN" sz="1400" dirty="0">
                <a:latin typeface="Times" pitchFamily="2" charset="0"/>
              </a:rPr>
              <a:t> (2021)</a:t>
            </a:r>
          </a:p>
          <a:p>
            <a:r>
              <a:rPr lang="en" altLang="zh-CN" sz="1400" dirty="0">
                <a:latin typeface="Times" pitchFamily="2" charset="0"/>
              </a:rPr>
              <a:t>Template-free Prompt Tuning for Few-shot NER. </a:t>
            </a:r>
            <a:r>
              <a:rPr lang="en" altLang="zh-CN" sz="1400" dirty="0">
                <a:latin typeface="Times" pitchFamily="2" charset="0"/>
                <a:hlinkClick r:id="rId6"/>
              </a:rPr>
              <a:t>CoRR abs/2109.13532</a:t>
            </a:r>
            <a:r>
              <a:rPr lang="en" altLang="zh-CN" sz="1400" dirty="0">
                <a:latin typeface="Times" pitchFamily="2" charset="0"/>
              </a:rPr>
              <a:t> (2021)</a:t>
            </a:r>
            <a:endParaRPr lang="zh-CN" altLang="en-US" sz="1400" dirty="0">
              <a:latin typeface="Times" pitchFamily="2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8BA319E-2D24-544A-A977-4D0AF22467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859" y="1292151"/>
            <a:ext cx="2204679" cy="5842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89206DF-F74A-7946-9054-6447B67BE9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352" y="1886934"/>
            <a:ext cx="1944867" cy="1787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31C7BB8-7356-0744-924A-BB3DEAF984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5636" y="77286"/>
            <a:ext cx="5409061" cy="307820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0682C01-B555-DB47-BB16-0E0CE22CDDA6}"/>
              </a:ext>
            </a:extLst>
          </p:cNvPr>
          <p:cNvSpPr txBox="1"/>
          <p:nvPr/>
        </p:nvSpPr>
        <p:spPr>
          <a:xfrm>
            <a:off x="6780554" y="3129010"/>
            <a:ext cx="4750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>
                <a:latin typeface="Times" pitchFamily="2" charset="0"/>
                <a:ea typeface="FangSong" panose="02010609060101010101" pitchFamily="49" charset="-122"/>
              </a:rPr>
              <a:t>KnowPrompt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：知识增强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的关系抽取</a:t>
            </a:r>
            <a:endParaRPr lang="en" altLang="zh-CN" b="1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C51F6B9-ACFF-6349-87FB-E4A7BFA064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9393" y="3674533"/>
            <a:ext cx="5201549" cy="153308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3A796AC-6C4B-9D46-9AE2-6DA887905D4C}"/>
              </a:ext>
            </a:extLst>
          </p:cNvPr>
          <p:cNvSpPr txBox="1"/>
          <p:nvPr/>
        </p:nvSpPr>
        <p:spPr>
          <a:xfrm>
            <a:off x="6658400" y="5260939"/>
            <a:ext cx="454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Template-NER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：基于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的实体识别</a:t>
            </a:r>
            <a:endParaRPr lang="en" altLang="zh-CN" b="1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C885260-A063-7340-A6D6-A2508BE436BA}"/>
              </a:ext>
            </a:extLst>
          </p:cNvPr>
          <p:cNvSpPr txBox="1"/>
          <p:nvPr/>
        </p:nvSpPr>
        <p:spPr>
          <a:xfrm>
            <a:off x="696114" y="5641464"/>
            <a:ext cx="454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err="1">
                <a:latin typeface="Times" pitchFamily="2" charset="0"/>
                <a:ea typeface="FangSong" panose="02010609060101010101" pitchFamily="49" charset="-122"/>
              </a:rPr>
              <a:t>LightNER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：基于</a:t>
            </a:r>
            <a:r>
              <a:rPr lang="en-US" altLang="zh-CN" b="1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lang="zh-CN" altLang="en-US" b="1" dirty="0">
                <a:latin typeface="Times" pitchFamily="2" charset="0"/>
                <a:ea typeface="FangSong" panose="02010609060101010101" pitchFamily="49" charset="-122"/>
              </a:rPr>
              <a:t>的实体识别</a:t>
            </a:r>
            <a:endParaRPr lang="en" altLang="zh-CN" b="1" dirty="0">
              <a:latin typeface="Times" pitchFamily="2" charset="0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9583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2">
            <a:extLst>
              <a:ext uri="{FF2B5EF4-FFF2-40B4-BE49-F238E27FC236}">
                <a16:creationId xmlns:a16="http://schemas.microsoft.com/office/drawing/2014/main" id="{28C1F1C4-5C88-AC46-89D0-892B3F9C5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的下游应用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3.3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文本生成</a:t>
            </a:r>
            <a:endParaRPr kumimoji="0" lang="zh-CN" altLang="en-US" sz="2400" b="1" dirty="0">
              <a:solidFill>
                <a:schemeClr val="accent1">
                  <a:lumMod val="60000"/>
                  <a:lumOff val="4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244994E-6B82-DF43-9E95-747AFA437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12192000" cy="39741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154E765-EE0E-C642-8600-6A099FE2716A}"/>
              </a:ext>
            </a:extLst>
          </p:cNvPr>
          <p:cNvSpPr txBox="1"/>
          <p:nvPr/>
        </p:nvSpPr>
        <p:spPr>
          <a:xfrm>
            <a:off x="226943" y="5241974"/>
            <a:ext cx="11521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经典代表工作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——Inverse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首先初始化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Title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+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Style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作为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，喂入到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LM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中生成若干文本，再通过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Inverse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为它们打分，并挑选最高分作为当前生成的结果，喂入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LM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中继续生成，持续多次直到结束。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A12BD16-CC8C-FC48-B436-E7A7205266AC}"/>
              </a:ext>
            </a:extLst>
          </p:cNvPr>
          <p:cNvSpPr txBox="1"/>
          <p:nvPr/>
        </p:nvSpPr>
        <p:spPr>
          <a:xfrm>
            <a:off x="0" y="6275585"/>
            <a:ext cx="10560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Controllable Generation from Pre-trained Language Models via Inverse Prompting. </a:t>
            </a:r>
            <a:r>
              <a:rPr lang="en" altLang="zh-CN" sz="1400" dirty="0">
                <a:latin typeface="Times" pitchFamily="2" charset="0"/>
                <a:hlinkClick r:id="rId3"/>
              </a:rPr>
              <a:t>KDD 2021</a:t>
            </a:r>
            <a:r>
              <a:rPr lang="en" altLang="zh-CN" sz="1400" dirty="0">
                <a:latin typeface="Times" pitchFamily="2" charset="0"/>
              </a:rPr>
              <a:t>: 2450-2460</a:t>
            </a:r>
            <a:endParaRPr lang="zh-CN" altLang="en-US" sz="14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079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44C815B-74C8-4243-B211-10F8556F41E2}"/>
              </a:ext>
            </a:extLst>
          </p:cNvPr>
          <p:cNvSpPr/>
          <p:nvPr/>
        </p:nvSpPr>
        <p:spPr>
          <a:xfrm>
            <a:off x="203684" y="606698"/>
            <a:ext cx="117846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sz="1200" dirty="0">
                <a:latin typeface="Times" pitchFamily="2" charset="0"/>
              </a:rPr>
              <a:t>[1]   Language Models are Few-Shot Learners. </a:t>
            </a:r>
            <a:r>
              <a:rPr lang="en" altLang="zh-CN" sz="1200" dirty="0" err="1">
                <a:latin typeface="Times" pitchFamily="2" charset="0"/>
              </a:rPr>
              <a:t>NeurIPS</a:t>
            </a:r>
            <a:r>
              <a:rPr lang="en" altLang="zh-CN" sz="1200" dirty="0">
                <a:latin typeface="Times" pitchFamily="2" charset="0"/>
              </a:rPr>
              <a:t> 2020</a:t>
            </a:r>
          </a:p>
          <a:p>
            <a:r>
              <a:rPr lang="en" altLang="zh-CN" sz="1200" dirty="0">
                <a:latin typeface="Times" pitchFamily="2" charset="0"/>
              </a:rPr>
              <a:t>[2]   Exploiting Cloze-Questions for Few-Shot Text Classification and Natural Language Inference. EACL 2021: 255-269</a:t>
            </a:r>
          </a:p>
          <a:p>
            <a:r>
              <a:rPr lang="en" altLang="zh-CN" sz="1200" dirty="0">
                <a:latin typeface="Times" pitchFamily="2" charset="0"/>
              </a:rPr>
              <a:t>[3]   It's Not Just Size That Matters: Small Language Models Are Also Few-Shot Learners. NAACL-HLT 2021: 2339-2352</a:t>
            </a:r>
          </a:p>
          <a:p>
            <a:r>
              <a:rPr lang="en" altLang="zh-CN" sz="1200" dirty="0">
                <a:latin typeface="Times" pitchFamily="2" charset="0"/>
              </a:rPr>
              <a:t>[4]   PTR: Prompt Tuning with Rules for Text Classification.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abs/2105.11259 (2021)</a:t>
            </a:r>
          </a:p>
          <a:p>
            <a:r>
              <a:rPr lang="en" altLang="zh-CN" sz="1200" dirty="0">
                <a:latin typeface="Times" pitchFamily="2" charset="0"/>
              </a:rPr>
              <a:t>[5]   Making Pre-trained Language Models Better Few-shot Learners. ACL/IJCNLP (1) 2021: 3816-3830</a:t>
            </a:r>
          </a:p>
          <a:p>
            <a:r>
              <a:rPr lang="en" altLang="zh-CN" sz="1200" dirty="0">
                <a:latin typeface="Times" pitchFamily="2" charset="0"/>
              </a:rPr>
              <a:t>[6]   </a:t>
            </a:r>
            <a:r>
              <a:rPr lang="en" altLang="zh-CN" sz="1200" dirty="0" err="1">
                <a:latin typeface="Times" pitchFamily="2" charset="0"/>
              </a:rPr>
              <a:t>AutoPrompt</a:t>
            </a:r>
            <a:r>
              <a:rPr lang="en" altLang="zh-CN" sz="1200" dirty="0">
                <a:latin typeface="Times" pitchFamily="2" charset="0"/>
              </a:rPr>
              <a:t>: Eliciting Knowledge from Language Models with Automatically Generated Prompts. EMNLP (1) 2020</a:t>
            </a:r>
          </a:p>
          <a:p>
            <a:r>
              <a:rPr lang="en" altLang="zh-CN" sz="1200" dirty="0">
                <a:latin typeface="Times" pitchFamily="2" charset="0"/>
              </a:rPr>
              <a:t>[7]   Factual Probing Is [MASK]: Learning vs. Learning to Recall. NAACL-HLT 2021: 5017-5033</a:t>
            </a:r>
          </a:p>
          <a:p>
            <a:r>
              <a:rPr lang="en" altLang="zh-CN" sz="1200" dirty="0">
                <a:latin typeface="Times" pitchFamily="2" charset="0"/>
              </a:rPr>
              <a:t>[8]   GPT Understands, Too.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abs/2103.10385 (2021)</a:t>
            </a:r>
          </a:p>
          <a:p>
            <a:r>
              <a:rPr lang="en" altLang="zh-CN" sz="1200" dirty="0">
                <a:latin typeface="Times" pitchFamily="2" charset="0"/>
              </a:rPr>
              <a:t>[9]   Learning How to Ask: Querying LMs with Mixtures of Soft Prompts. NAACL-HLT 2021: 5203-5212</a:t>
            </a:r>
          </a:p>
          <a:p>
            <a:r>
              <a:rPr lang="en" altLang="zh-CN" sz="1200" dirty="0">
                <a:latin typeface="Times" pitchFamily="2" charset="0"/>
              </a:rPr>
              <a:t>[10] PPT: Pre-trained Prompt Tuning for Few-shot Learning.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abs/2109.04332 (2021)</a:t>
            </a:r>
          </a:p>
          <a:p>
            <a:r>
              <a:rPr lang="en" altLang="zh-CN" sz="1200" dirty="0">
                <a:latin typeface="Times" pitchFamily="2" charset="0"/>
              </a:rPr>
              <a:t>[11] Knowledgeable Prompt-tuning: Incorporating Knowledge into Prompt Verbalizer for Text Classification.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abs/2108.02035 (2021)</a:t>
            </a:r>
          </a:p>
          <a:p>
            <a:r>
              <a:rPr lang="en" altLang="zh-CN" sz="1200" dirty="0">
                <a:latin typeface="Times" pitchFamily="2" charset="0"/>
              </a:rPr>
              <a:t>[12] Towards Unified Prompt Tuning for Few-shot Text Classification (2022) </a:t>
            </a:r>
          </a:p>
          <a:p>
            <a:r>
              <a:rPr lang="en" altLang="zh-CN" sz="1200" dirty="0">
                <a:latin typeface="Times" pitchFamily="2" charset="0"/>
              </a:rPr>
              <a:t>[13] WARP: Word-level Adversarial </a:t>
            </a:r>
            <a:r>
              <a:rPr lang="en" altLang="zh-CN" sz="1200" dirty="0" err="1">
                <a:latin typeface="Times" pitchFamily="2" charset="0"/>
              </a:rPr>
              <a:t>ReProgramming</a:t>
            </a:r>
            <a:r>
              <a:rPr lang="en" altLang="zh-CN" sz="1200" dirty="0">
                <a:latin typeface="Times" pitchFamily="2" charset="0"/>
              </a:rPr>
              <a:t>. ACL/IJCNLP (1) 2021: 4921-4933</a:t>
            </a:r>
          </a:p>
          <a:p>
            <a:r>
              <a:rPr lang="en" altLang="zh-CN" sz="1200" dirty="0">
                <a:latin typeface="Times" pitchFamily="2" charset="0"/>
              </a:rPr>
              <a:t>[14] Prototypical Verbalizer for Prompt-based Few-shot Tuning (2022) </a:t>
            </a:r>
          </a:p>
          <a:p>
            <a:r>
              <a:rPr lang="en" altLang="zh-CN" sz="1200" dirty="0">
                <a:latin typeface="Times" pitchFamily="2" charset="0"/>
              </a:rPr>
              <a:t>[15] Prefix-Tuning: Optimizing Continuous Prompts for Generation. ACL/IJCNLP (1) 2021: 4582-4597</a:t>
            </a:r>
          </a:p>
          <a:p>
            <a:r>
              <a:rPr lang="en" altLang="zh-CN" sz="1200" dirty="0">
                <a:latin typeface="Times" pitchFamily="2" charset="0"/>
              </a:rPr>
              <a:t>[16] Parameter-Efficient Transfer Learning for NLP. ICML 2019: 2790-2799</a:t>
            </a:r>
          </a:p>
          <a:p>
            <a:r>
              <a:rPr lang="en" altLang="zh-CN" sz="1200" dirty="0">
                <a:latin typeface="Times" pitchFamily="2" charset="0"/>
              </a:rPr>
              <a:t>[17] Compacter: Efficient Low-Rank Hypercomplex Adapter Layers.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abs/2106.04647 (2021)</a:t>
            </a:r>
          </a:p>
          <a:p>
            <a:r>
              <a:rPr lang="en" altLang="zh-CN" sz="1200" dirty="0">
                <a:latin typeface="Times" pitchFamily="2" charset="0"/>
              </a:rPr>
              <a:t>[18] Exploring Low-dimensional Intrinsic Task Subspace via Prompt Tuning (2022)</a:t>
            </a:r>
          </a:p>
          <a:p>
            <a:r>
              <a:rPr lang="en" altLang="zh-CN" sz="1200" dirty="0">
                <a:latin typeface="Times" pitchFamily="2" charset="0"/>
              </a:rPr>
              <a:t>[19] Delta Tuning: A Comprehensive Study of Parameter Efficient Methods for Pre-trained Language Models.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abs/2203.06904 (2022) </a:t>
            </a:r>
          </a:p>
          <a:p>
            <a:r>
              <a:rPr lang="en" altLang="zh-CN" sz="1200" dirty="0">
                <a:latin typeface="Times" pitchFamily="2" charset="0"/>
              </a:rPr>
              <a:t>[20] Adapting Language Models for Zero-shot Learning by Meta-tuning on Dataset and Prompt Collections. EMNLP (Findings) 2021: 2856-2878</a:t>
            </a:r>
          </a:p>
          <a:p>
            <a:r>
              <a:rPr lang="en" altLang="zh-CN" sz="1200" dirty="0">
                <a:latin typeface="Times" pitchFamily="2" charset="0"/>
              </a:rPr>
              <a:t>[21] ExT5: Towards Extreme Multi-Task Scaling for Transfer Learning.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abs/2111.10952 (2021)</a:t>
            </a:r>
          </a:p>
          <a:p>
            <a:r>
              <a:rPr lang="en" altLang="zh-CN" sz="1200" dirty="0">
                <a:latin typeface="Times" pitchFamily="2" charset="0"/>
              </a:rPr>
              <a:t>[22] Finetuned Language Models Are Zero-Shot Learners.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abs/2109.01652 (2021)</a:t>
            </a:r>
          </a:p>
          <a:p>
            <a:r>
              <a:rPr lang="en" altLang="zh-CN" sz="1200" dirty="0">
                <a:latin typeface="Times" pitchFamily="2" charset="0"/>
              </a:rPr>
              <a:t>[221] </a:t>
            </a:r>
            <a:r>
              <a:rPr lang="en" altLang="zh-CN" sz="1200" dirty="0" err="1">
                <a:latin typeface="Times" pitchFamily="2" charset="0"/>
              </a:rPr>
              <a:t>ZeroPrompt</a:t>
            </a:r>
            <a:r>
              <a:rPr lang="en" altLang="zh-CN" sz="1200" dirty="0">
                <a:latin typeface="Times" pitchFamily="2" charset="0"/>
              </a:rPr>
              <a:t>: Scaling Prompt-Based Pretraining to 1, 000 Tasks Improves Zero-Shot Generalization.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abs/2201.06910 (2022)</a:t>
            </a:r>
          </a:p>
          <a:p>
            <a:r>
              <a:rPr lang="en" altLang="zh-CN" sz="1200" dirty="0">
                <a:latin typeface="Times" pitchFamily="2" charset="0"/>
              </a:rPr>
              <a:t>[23] </a:t>
            </a:r>
            <a:r>
              <a:rPr lang="en" altLang="zh-CN" sz="1200" dirty="0" err="1">
                <a:latin typeface="Times" pitchFamily="2" charset="0"/>
              </a:rPr>
              <a:t>TransPrompt</a:t>
            </a:r>
            <a:r>
              <a:rPr lang="en" altLang="zh-CN" sz="1200" dirty="0">
                <a:latin typeface="Times" pitchFamily="2" charset="0"/>
              </a:rPr>
              <a:t>: Towards an Automatic Transferable Prompting Framework for Few-shot Text Classification. EMNLP (1) 2021: 2792-2802</a:t>
            </a:r>
          </a:p>
          <a:p>
            <a:r>
              <a:rPr lang="en" altLang="zh-CN" sz="1200" dirty="0">
                <a:latin typeface="Times" pitchFamily="2" charset="0"/>
              </a:rPr>
              <a:t>[24] </a:t>
            </a:r>
            <a:r>
              <a:rPr lang="en" altLang="zh-CN" sz="1200" dirty="0" err="1">
                <a:latin typeface="Times" pitchFamily="2" charset="0"/>
              </a:rPr>
              <a:t>SentiPrompt</a:t>
            </a:r>
            <a:r>
              <a:rPr lang="en" altLang="zh-CN" sz="1200" dirty="0">
                <a:latin typeface="Times" pitchFamily="2" charset="0"/>
              </a:rPr>
              <a:t>: Sentiment Knowledge Enhanced Prompt-Tuning for Aspect-Based Sentiment Analysis. (2021)</a:t>
            </a:r>
          </a:p>
          <a:p>
            <a:r>
              <a:rPr lang="en" altLang="zh-CN" sz="1200" dirty="0">
                <a:latin typeface="Times" pitchFamily="2" charset="0"/>
              </a:rPr>
              <a:t>[25] NSP-BERT: A Prompt-based Zero-Shot Learner Through an Original Pre-training Task-Next Sentence Prediction.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abs/2109.03564 (2021)</a:t>
            </a:r>
          </a:p>
          <a:p>
            <a:r>
              <a:rPr lang="en" altLang="zh-CN" sz="1200" dirty="0">
                <a:latin typeface="Times" pitchFamily="2" charset="0"/>
              </a:rPr>
              <a:t>[26] </a:t>
            </a:r>
            <a:r>
              <a:rPr lang="en" altLang="zh-CN" sz="1200" dirty="0" err="1">
                <a:latin typeface="Times" pitchFamily="2" charset="0"/>
              </a:rPr>
              <a:t>PromptBERT</a:t>
            </a:r>
            <a:r>
              <a:rPr lang="en" altLang="zh-CN" sz="1200" dirty="0">
                <a:latin typeface="Times" pitchFamily="2" charset="0"/>
              </a:rPr>
              <a:t>: Improving BERT Sentence Embeddings with Prompts (2022)</a:t>
            </a:r>
          </a:p>
          <a:p>
            <a:r>
              <a:rPr lang="en" altLang="zh-CN" sz="1200" dirty="0">
                <a:latin typeface="Times" pitchFamily="2" charset="0"/>
              </a:rPr>
              <a:t>[27] Prompt-Learning for Fine-Grained Entity Typing.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abs/2108.10604 (2021)</a:t>
            </a:r>
          </a:p>
          <a:p>
            <a:r>
              <a:rPr lang="en" altLang="zh-CN" sz="1200" dirty="0">
                <a:latin typeface="Times" pitchFamily="2" charset="0"/>
              </a:rPr>
              <a:t>[28] </a:t>
            </a:r>
            <a:r>
              <a:rPr lang="en" altLang="zh-CN" sz="1200" dirty="0" err="1">
                <a:latin typeface="Times" pitchFamily="2" charset="0"/>
              </a:rPr>
              <a:t>KnowPrompt</a:t>
            </a:r>
            <a:r>
              <a:rPr lang="en" altLang="zh-CN" sz="1200" dirty="0">
                <a:latin typeface="Times" pitchFamily="2" charset="0"/>
              </a:rPr>
              <a:t>: Knowledge-aware Prompt-tuning with Synergistic Optimization for Relation Extraction</a:t>
            </a:r>
          </a:p>
          <a:p>
            <a:r>
              <a:rPr lang="en" altLang="zh-CN" sz="1200" dirty="0">
                <a:latin typeface="Times" pitchFamily="2" charset="0"/>
              </a:rPr>
              <a:t>[29] </a:t>
            </a:r>
            <a:r>
              <a:rPr lang="en" altLang="zh-CN" sz="1200" dirty="0" err="1">
                <a:latin typeface="Times" pitchFamily="2" charset="0"/>
              </a:rPr>
              <a:t>LightNER</a:t>
            </a:r>
            <a:r>
              <a:rPr lang="en" altLang="zh-CN" sz="1200" dirty="0">
                <a:latin typeface="Times" pitchFamily="2" charset="0"/>
              </a:rPr>
              <a:t>: A Lightweight Generative Framework with Prompt-guided Attention for Low-resource NER.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abs/2109.00720 (2021)</a:t>
            </a:r>
          </a:p>
          <a:p>
            <a:r>
              <a:rPr lang="en" altLang="zh-CN" sz="1200" dirty="0">
                <a:latin typeface="Times" pitchFamily="2" charset="0"/>
              </a:rPr>
              <a:t>[30] Template-free Prompt Tuning for Few-shot NER. </a:t>
            </a:r>
            <a:r>
              <a:rPr lang="en" altLang="zh-CN" sz="1200" dirty="0" err="1">
                <a:latin typeface="Times" pitchFamily="2" charset="0"/>
              </a:rPr>
              <a:t>CoRR</a:t>
            </a:r>
            <a:r>
              <a:rPr lang="en" altLang="zh-CN" sz="1200" dirty="0">
                <a:latin typeface="Times" pitchFamily="2" charset="0"/>
              </a:rPr>
              <a:t> abs/2109.13532 (2021)</a:t>
            </a:r>
          </a:p>
          <a:p>
            <a:r>
              <a:rPr lang="en" altLang="zh-CN" sz="1200" dirty="0">
                <a:latin typeface="Times" pitchFamily="2" charset="0"/>
              </a:rPr>
              <a:t>[31] Controllable Generation from Pre-trained Language Models via Inverse Prompting. KDD 2021: 2450-2460</a:t>
            </a:r>
          </a:p>
        </p:txBody>
      </p:sp>
      <p:sp>
        <p:nvSpPr>
          <p:cNvPr id="6" name="标题 12">
            <a:extLst>
              <a:ext uri="{FF2B5EF4-FFF2-40B4-BE49-F238E27FC236}">
                <a16:creationId xmlns:a16="http://schemas.microsoft.com/office/drawing/2014/main" id="{E81F51F5-A6A6-4B46-A398-6BAEA5C97C35}"/>
              </a:ext>
            </a:extLst>
          </p:cNvPr>
          <p:cNvSpPr txBox="1">
            <a:spLocks/>
          </p:cNvSpPr>
          <p:nvPr/>
        </p:nvSpPr>
        <p:spPr>
          <a:xfrm>
            <a:off x="203684" y="116632"/>
            <a:ext cx="10972800" cy="490066"/>
          </a:xfrm>
          <a:prstGeom prst="rect">
            <a:avLst/>
          </a:prstGeom>
        </p:spPr>
        <p:txBody>
          <a:bodyPr vert="horz"/>
          <a:lstStyle>
            <a:lvl1pPr algn="l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00"/>
                </a:solidFill>
                <a:latin typeface="+mj-lt"/>
                <a:ea typeface="+mj-ea"/>
                <a:cs typeface="+mj-cs"/>
                <a:sym typeface="Microsoft Sans Serif" panose="020B0604020202020204" pitchFamily="34" charset="0"/>
              </a:defRPr>
            </a:lvl1pPr>
            <a:lvl2pPr algn="l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00"/>
                </a:solidFill>
                <a:latin typeface="Microsoft Sans Serif" charset="0"/>
                <a:ea typeface="宋体" charset="0"/>
                <a:cs typeface="Microsoft Sans Serif" charset="0"/>
                <a:sym typeface="Microsoft Sans Serif" panose="020B0604020202020204" pitchFamily="34" charset="0"/>
              </a:defRPr>
            </a:lvl2pPr>
            <a:lvl3pPr algn="l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00"/>
                </a:solidFill>
                <a:latin typeface="Microsoft Sans Serif" charset="0"/>
                <a:ea typeface="宋体" charset="0"/>
                <a:cs typeface="Microsoft Sans Serif" charset="0"/>
                <a:sym typeface="Microsoft Sans Serif" panose="020B0604020202020204" pitchFamily="34" charset="0"/>
              </a:defRPr>
            </a:lvl3pPr>
            <a:lvl4pPr algn="l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00"/>
                </a:solidFill>
                <a:latin typeface="Microsoft Sans Serif" charset="0"/>
                <a:ea typeface="宋体" charset="0"/>
                <a:cs typeface="Microsoft Sans Serif" charset="0"/>
                <a:sym typeface="Microsoft Sans Serif" panose="020B0604020202020204" pitchFamily="34" charset="0"/>
              </a:defRPr>
            </a:lvl4pPr>
            <a:lvl5pPr algn="l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rgbClr val="000000"/>
                </a:solidFill>
                <a:latin typeface="Microsoft Sans Serif" charset="0"/>
                <a:ea typeface="宋体" charset="0"/>
                <a:cs typeface="Microsoft Sans Serif" charset="0"/>
                <a:sym typeface="Microsoft Sans Serif" panose="020B0604020202020204" pitchFamily="34" charset="0"/>
              </a:defRPr>
            </a:lvl5pPr>
            <a:lvl6pPr marL="457200" algn="l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Microsoft Sans Serif" charset="0"/>
                <a:ea typeface="宋体" charset="0"/>
                <a:cs typeface="Microsoft Sans Serif" charset="0"/>
                <a:sym typeface="Microsoft Sans Serif" charset="0"/>
              </a:defRPr>
            </a:lvl6pPr>
            <a:lvl7pPr marL="914400" algn="l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Microsoft Sans Serif" charset="0"/>
                <a:ea typeface="宋体" charset="0"/>
                <a:cs typeface="Microsoft Sans Serif" charset="0"/>
                <a:sym typeface="Microsoft Sans Serif" charset="0"/>
              </a:defRPr>
            </a:lvl7pPr>
            <a:lvl8pPr marL="1371600" algn="l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Microsoft Sans Serif" charset="0"/>
                <a:ea typeface="宋体" charset="0"/>
                <a:cs typeface="Microsoft Sans Serif" charset="0"/>
                <a:sym typeface="Microsoft Sans Serif" charset="0"/>
              </a:defRPr>
            </a:lvl8pPr>
            <a:lvl9pPr marL="1828800" algn="l" rtl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Microsoft Sans Serif" charset="0"/>
                <a:ea typeface="宋体" charset="0"/>
                <a:cs typeface="Microsoft Sans Serif" charset="0"/>
                <a:sym typeface="Microsoft Sans Serif" charset="0"/>
              </a:defRPr>
            </a:lvl9pPr>
          </a:lstStyle>
          <a:p>
            <a:pPr>
              <a:buClrTx/>
            </a:pPr>
            <a:r>
              <a:rPr kumimoji="0" lang="zh-CN" altLang="en-US" sz="2800" b="1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参考文献</a:t>
            </a:r>
            <a:endParaRPr kumimoji="0" lang="zh-CN" altLang="en-US" sz="2400" b="1" kern="0" dirty="0">
              <a:solidFill>
                <a:schemeClr val="accent1">
                  <a:lumMod val="60000"/>
                  <a:lumOff val="4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4855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A50E0B58-B0A3-814C-9A54-658D74D85A49}"/>
              </a:ext>
            </a:extLst>
          </p:cNvPr>
          <p:cNvSpPr>
            <a:spLocks/>
          </p:cNvSpPr>
          <p:nvPr/>
        </p:nvSpPr>
        <p:spPr bwMode="auto">
          <a:xfrm>
            <a:off x="25354" y="39688"/>
            <a:ext cx="12195176" cy="6845300"/>
          </a:xfrm>
          <a:prstGeom prst="rect">
            <a:avLst/>
          </a:prstGeom>
          <a:solidFill>
            <a:srgbClr val="00A0E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7187B9BE-9182-194E-9E95-87F6F7D558BB}"/>
              </a:ext>
            </a:extLst>
          </p:cNvPr>
          <p:cNvSpPr>
            <a:spLocks/>
          </p:cNvSpPr>
          <p:nvPr/>
        </p:nvSpPr>
        <p:spPr bwMode="auto">
          <a:xfrm>
            <a:off x="0" y="5773738"/>
            <a:ext cx="12192000" cy="1084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pic>
        <p:nvPicPr>
          <p:cNvPr id="17411" name="Picture 3" descr="pasted-image.pdf">
            <a:extLst>
              <a:ext uri="{FF2B5EF4-FFF2-40B4-BE49-F238E27FC236}">
                <a16:creationId xmlns:a16="http://schemas.microsoft.com/office/drawing/2014/main" id="{CEE7CAD0-C7B8-DA4F-81A2-162E37368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075" y="5610225"/>
            <a:ext cx="215900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5" name="Rectangle 7">
            <a:extLst>
              <a:ext uri="{FF2B5EF4-FFF2-40B4-BE49-F238E27FC236}">
                <a16:creationId xmlns:a16="http://schemas.microsoft.com/office/drawing/2014/main" id="{8A8CE900-0EE5-2946-9D0B-8D42967C8D33}"/>
              </a:ext>
            </a:extLst>
          </p:cNvPr>
          <p:cNvSpPr>
            <a:spLocks/>
          </p:cNvSpPr>
          <p:nvPr/>
        </p:nvSpPr>
        <p:spPr bwMode="auto">
          <a:xfrm>
            <a:off x="1141413" y="1309688"/>
            <a:ext cx="75628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2pPr>
            <a:lvl3pPr marL="11430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9pPr>
          </a:lstStyle>
          <a:p>
            <a:pPr>
              <a:buClr>
                <a:srgbClr val="F5F5F5"/>
              </a:buClr>
              <a:buFont typeface="Microsoft Sans Serif" panose="020B0604020202020204" pitchFamily="34" charset="0"/>
              <a:buNone/>
            </a:pPr>
            <a:r>
              <a:rPr kumimoji="0" lang="zh-CN" altLang="en-US" sz="6000" b="1">
                <a:solidFill>
                  <a:srgbClr val="FFFFFF"/>
                </a:solidFill>
                <a:ea typeface="宋体" panose="02010600030101010101" pitchFamily="2" charset="-122"/>
              </a:rPr>
              <a:t>谢谢</a:t>
            </a:r>
            <a:endParaRPr kumimoji="0" lang="zh-CN" altLang="en-US" sz="1800" b="1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7416" name="Rectangle 8">
            <a:extLst>
              <a:ext uri="{FF2B5EF4-FFF2-40B4-BE49-F238E27FC236}">
                <a16:creationId xmlns:a16="http://schemas.microsoft.com/office/drawing/2014/main" id="{5A8C6994-2EB4-F846-9F88-10495A188764}"/>
              </a:ext>
            </a:extLst>
          </p:cNvPr>
          <p:cNvSpPr>
            <a:spLocks/>
          </p:cNvSpPr>
          <p:nvPr/>
        </p:nvSpPr>
        <p:spPr bwMode="auto">
          <a:xfrm>
            <a:off x="1144588" y="2408238"/>
            <a:ext cx="532288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Clr>
                <a:srgbClr val="F5F5F5"/>
              </a:buClr>
              <a:buFont typeface="Microsoft Sans Serif" charset="0"/>
              <a:buNone/>
              <a:defRPr/>
            </a:pPr>
            <a:r>
              <a:rPr lang="en-US" altLang="zh-CN" sz="3000" dirty="0">
                <a:solidFill>
                  <a:srgbClr val="FFFFFF"/>
                </a:solidFill>
                <a:latin typeface="Microsoft YaHei" charset="0"/>
                <a:ea typeface="宋体" charset="0"/>
                <a:cs typeface="Microsoft YaHei" charset="0"/>
                <a:sym typeface="Microsoft YaHei" charset="0"/>
              </a:rPr>
              <a:t>THANK YOU</a:t>
            </a:r>
          </a:p>
        </p:txBody>
      </p:sp>
      <p:sp>
        <p:nvSpPr>
          <p:cNvPr id="17417" name="Line 9">
            <a:extLst>
              <a:ext uri="{FF2B5EF4-FFF2-40B4-BE49-F238E27FC236}">
                <a16:creationId xmlns:a16="http://schemas.microsoft.com/office/drawing/2014/main" id="{7B893678-C83D-5F4E-8AC3-C5E17CDF42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213" y="3168650"/>
            <a:ext cx="649287" cy="0"/>
          </a:xfrm>
          <a:prstGeom prst="lin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76D81AC3-04E2-B54E-940D-9728548E82D1}"/>
              </a:ext>
            </a:extLst>
          </p:cNvPr>
          <p:cNvSpPr>
            <a:spLocks/>
          </p:cNvSpPr>
          <p:nvPr/>
        </p:nvSpPr>
        <p:spPr bwMode="auto">
          <a:xfrm>
            <a:off x="1158875" y="3425825"/>
            <a:ext cx="4152900" cy="68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2pPr>
            <a:lvl3pPr marL="11430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9pPr>
          </a:lstStyle>
          <a:p>
            <a:pPr>
              <a:lnSpc>
                <a:spcPct val="130000"/>
              </a:lnSpc>
              <a:buClr>
                <a:srgbClr val="F5F5F5"/>
              </a:buClr>
              <a:buFont typeface="Microsoft Sans Serif" panose="020B0604020202020204" pitchFamily="34" charset="0"/>
              <a:buNone/>
            </a:pPr>
            <a:r>
              <a:rPr kumimoji="0" lang="zh-CN" altLang="en-US" sz="1800" dirty="0">
                <a:solidFill>
                  <a:srgbClr val="F5F5F5"/>
                </a:solidFill>
                <a:ea typeface="宋体" panose="02010600030101010101" pitchFamily="2" charset="-122"/>
              </a:rPr>
              <a:t>王嘉宁（锐晗）</a:t>
            </a:r>
            <a:endParaRPr kumimoji="0" lang="en-US" altLang="zh-CN" sz="1800" dirty="0">
              <a:solidFill>
                <a:srgbClr val="F5F5F5"/>
              </a:solidFill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  <a:buClr>
                <a:srgbClr val="F5F5F5"/>
              </a:buClr>
              <a:buFont typeface="Microsoft Sans Serif" panose="020B0604020202020204" pitchFamily="34" charset="0"/>
              <a:buNone/>
            </a:pPr>
            <a:r>
              <a:rPr kumimoji="0" lang="en-US" altLang="zh-CN" sz="1800" dirty="0">
                <a:solidFill>
                  <a:srgbClr val="F5F5F5"/>
                </a:solidFill>
                <a:ea typeface="宋体" panose="02010600030101010101" pitchFamily="2" charset="-122"/>
              </a:rPr>
              <a:t>2022-03-25</a:t>
            </a:r>
            <a:endParaRPr kumimoji="0" lang="en-US" altLang="zh-CN" sz="18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3A103B47-AECB-C544-A78B-FA072FCB3531}"/>
              </a:ext>
            </a:extLst>
          </p:cNvPr>
          <p:cNvSpPr>
            <a:spLocks/>
          </p:cNvSpPr>
          <p:nvPr/>
        </p:nvSpPr>
        <p:spPr bwMode="auto">
          <a:xfrm>
            <a:off x="-24680" y="-27384"/>
            <a:ext cx="12195176" cy="6845300"/>
          </a:xfrm>
          <a:prstGeom prst="rect">
            <a:avLst/>
          </a:prstGeom>
          <a:solidFill>
            <a:srgbClr val="00A0E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6EF2F8DA-5FB6-534B-B3E3-28ED40CD6F4C}"/>
              </a:ext>
            </a:extLst>
          </p:cNvPr>
          <p:cNvSpPr>
            <a:spLocks/>
          </p:cNvSpPr>
          <p:nvPr/>
        </p:nvSpPr>
        <p:spPr bwMode="auto">
          <a:xfrm>
            <a:off x="0" y="5773738"/>
            <a:ext cx="12192000" cy="1084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pic>
        <p:nvPicPr>
          <p:cNvPr id="6147" name="Picture 3" descr="pasted-image.pdf">
            <a:extLst>
              <a:ext uri="{FF2B5EF4-FFF2-40B4-BE49-F238E27FC236}">
                <a16:creationId xmlns:a16="http://schemas.microsoft.com/office/drawing/2014/main" id="{391AA26A-E26A-AE4B-B5B4-3138A910D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075" y="5610225"/>
            <a:ext cx="215900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0" name="Rectangle 6">
            <a:extLst>
              <a:ext uri="{FF2B5EF4-FFF2-40B4-BE49-F238E27FC236}">
                <a16:creationId xmlns:a16="http://schemas.microsoft.com/office/drawing/2014/main" id="{C6216665-30E2-6D4A-BF00-C02D09F9389F}"/>
              </a:ext>
            </a:extLst>
          </p:cNvPr>
          <p:cNvSpPr>
            <a:spLocks/>
          </p:cNvSpPr>
          <p:nvPr/>
        </p:nvSpPr>
        <p:spPr bwMode="auto">
          <a:xfrm>
            <a:off x="427422" y="1196752"/>
            <a:ext cx="2132012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2pPr>
            <a:lvl3pPr marL="11430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buClr>
                <a:srgbClr val="636362"/>
              </a:buClr>
              <a:buFont typeface="Microsoft Sans Serif" panose="020B0604020202020204" pitchFamily="34" charset="0"/>
              <a:buNone/>
            </a:pPr>
            <a:r>
              <a:rPr kumimoji="0" lang="zh-CN" altLang="en-US" sz="6000" b="1" dirty="0">
                <a:solidFill>
                  <a:srgbClr val="FFFFFF"/>
                </a:solidFill>
                <a:ea typeface="宋体" panose="02010600030101010101" pitchFamily="2" charset="-122"/>
              </a:rPr>
              <a:t>目录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41458F7A-BF92-994B-86C4-D950A0D2BE70}"/>
              </a:ext>
            </a:extLst>
          </p:cNvPr>
          <p:cNvSpPr>
            <a:spLocks/>
          </p:cNvSpPr>
          <p:nvPr/>
        </p:nvSpPr>
        <p:spPr bwMode="auto">
          <a:xfrm>
            <a:off x="2668593" y="1084262"/>
            <a:ext cx="8900013" cy="23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457200" indent="-4572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2pPr>
            <a:lvl3pPr marL="11430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buClrTx/>
              <a:buSzPct val="100000"/>
              <a:buFontTx/>
              <a:buAutoNum type="arabicPeriod"/>
            </a:pPr>
            <a:r>
              <a:rPr kumimoji="0" lang="zh-CN" altLang="en-US" sz="2600" b="1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预训练语言模型回顾</a:t>
            </a:r>
            <a:endParaRPr kumimoji="0" lang="en-US" altLang="zh-CN" sz="2600" b="1" dirty="0">
              <a:solidFill>
                <a:srgbClr val="FFFFFF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-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1.1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模型结构</a:t>
            </a:r>
            <a:endParaRPr kumimoji="0" lang="en-US" altLang="zh-CN" sz="2600" dirty="0">
              <a:solidFill>
                <a:srgbClr val="FFFFFF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-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1.2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自监督训练</a:t>
            </a:r>
            <a:endParaRPr kumimoji="0" lang="en-US" altLang="zh-CN" sz="2600" dirty="0">
              <a:solidFill>
                <a:srgbClr val="FFFFFF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-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1.3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任务微调</a:t>
            </a:r>
            <a:endParaRPr kumimoji="0" lang="en-US" altLang="zh-CN" sz="2600" dirty="0">
              <a:solidFill>
                <a:srgbClr val="FFFFFF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6152" name="Line 8">
            <a:extLst>
              <a:ext uri="{FF2B5EF4-FFF2-40B4-BE49-F238E27FC236}">
                <a16:creationId xmlns:a16="http://schemas.microsoft.com/office/drawing/2014/main" id="{59D7EAFF-A481-1B42-A585-2480BBFC7C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1584" y="1196752"/>
            <a:ext cx="0" cy="2262188"/>
          </a:xfrm>
          <a:prstGeom prst="line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6477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>
            <a:extLst>
              <a:ext uri="{FF2B5EF4-FFF2-40B4-BE49-F238E27FC236}">
                <a16:creationId xmlns:a16="http://schemas.microsoft.com/office/drawing/2014/main" id="{776D4735-B190-6945-AE74-72898DD0C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、预训练语言模型回顾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1.1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模型架构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9C91505-D53C-C543-A23D-2FB41990F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9180" y="1052736"/>
            <a:ext cx="2859786" cy="390703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27984DF-06D5-C040-A694-E33627CD4EEE}"/>
              </a:ext>
            </a:extLst>
          </p:cNvPr>
          <p:cNvSpPr txBox="1"/>
          <p:nvPr/>
        </p:nvSpPr>
        <p:spPr>
          <a:xfrm>
            <a:off x="9552384" y="5229200"/>
            <a:ext cx="197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Transformer</a:t>
            </a:r>
            <a:r>
              <a:rPr kumimoji="1" lang="zh-CN" altLang="en-US" b="1" dirty="0">
                <a:latin typeface="FangSong" panose="02010609060101010101" pitchFamily="49" charset="-122"/>
                <a:ea typeface="FangSong" panose="02010609060101010101" pitchFamily="49" charset="-122"/>
              </a:rPr>
              <a:t>结构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F7D68A3-FA10-A542-A8E7-D6B94CF5B0EB}"/>
              </a:ext>
            </a:extLst>
          </p:cNvPr>
          <p:cNvSpPr txBox="1"/>
          <p:nvPr/>
        </p:nvSpPr>
        <p:spPr>
          <a:xfrm>
            <a:off x="2711624" y="3773831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双向语言模型</a:t>
            </a:r>
            <a:endParaRPr kumimoji="1" lang="zh-CN" alt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426F962-F8F9-5E43-9ED8-EF5B6035A651}"/>
              </a:ext>
            </a:extLst>
          </p:cNvPr>
          <p:cNvSpPr txBox="1"/>
          <p:nvPr/>
        </p:nvSpPr>
        <p:spPr>
          <a:xfrm>
            <a:off x="713332" y="3773831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单向语言模型</a:t>
            </a:r>
            <a:endParaRPr kumimoji="1" lang="zh-CN" alt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13B175B-E29A-8845-8370-A1F851970FC7}"/>
              </a:ext>
            </a:extLst>
          </p:cNvPr>
          <p:cNvSpPr txBox="1"/>
          <p:nvPr/>
        </p:nvSpPr>
        <p:spPr>
          <a:xfrm>
            <a:off x="6829280" y="3767950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端到端语言模型</a:t>
            </a:r>
            <a:endParaRPr kumimoji="1" lang="zh-CN" alt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DF89DDC-1831-C440-9F0F-1BF4F1C2D14B}"/>
              </a:ext>
            </a:extLst>
          </p:cNvPr>
          <p:cNvSpPr txBox="1"/>
          <p:nvPr/>
        </p:nvSpPr>
        <p:spPr>
          <a:xfrm>
            <a:off x="2568187" y="4360540"/>
            <a:ext cx="23756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代表：</a:t>
            </a:r>
            <a:endParaRPr kumimoji="1" lang="en-US" altLang="zh-CN" sz="1400" b="1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BERT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MT-DNN</a:t>
            </a:r>
          </a:p>
          <a:p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RoBERTa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ERNIE</a:t>
            </a:r>
          </a:p>
          <a:p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ALBERT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XLNet</a:t>
            </a:r>
            <a:endParaRPr kumimoji="1" lang="en-US" altLang="zh-CN" sz="1400" b="1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DeBERTa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SpellBERT</a:t>
            </a:r>
            <a:endParaRPr kumimoji="1" lang="en-US" altLang="zh-CN" sz="1400" b="1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MacBERT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StructBERT</a:t>
            </a:r>
            <a:endParaRPr kumimoji="1" lang="en-US" altLang="zh-CN" sz="1400" b="1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SpanBERT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K-BERT</a:t>
            </a:r>
          </a:p>
          <a:p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KEPLER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9B932D9-20F8-0849-B011-BC7CA79C7F2C}"/>
              </a:ext>
            </a:extLst>
          </p:cNvPr>
          <p:cNvSpPr txBox="1"/>
          <p:nvPr/>
        </p:nvSpPr>
        <p:spPr>
          <a:xfrm>
            <a:off x="609600" y="4360540"/>
            <a:ext cx="1594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latin typeface="Times" pitchFamily="2" charset="0"/>
                <a:ea typeface="FangSong" panose="02010609060101010101" pitchFamily="49" charset="-122"/>
              </a:rPr>
              <a:t>代表：</a:t>
            </a:r>
            <a:endParaRPr kumimoji="1" lang="en-US" altLang="zh-CN" sz="1600" b="1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kumimoji="1" lang="en-US" altLang="zh-CN" sz="1600" b="1" dirty="0">
                <a:latin typeface="Times" pitchFamily="2" charset="0"/>
                <a:ea typeface="FangSong" panose="02010609060101010101" pitchFamily="49" charset="-122"/>
              </a:rPr>
              <a:t>ELMO</a:t>
            </a:r>
            <a:r>
              <a:rPr kumimoji="1" lang="zh-CN" altLang="en-US" sz="16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600" b="1" dirty="0" err="1">
                <a:latin typeface="Times" pitchFamily="2" charset="0"/>
                <a:ea typeface="FangSong" panose="02010609060101010101" pitchFamily="49" charset="-122"/>
              </a:rPr>
              <a:t>SiATL</a:t>
            </a:r>
            <a:endParaRPr kumimoji="1" lang="en-US" altLang="zh-CN" sz="1600" b="1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kumimoji="1" lang="en-US" altLang="zh-CN" sz="1600" b="1" dirty="0">
                <a:latin typeface="Times" pitchFamily="2" charset="0"/>
                <a:ea typeface="FangSong" panose="02010609060101010101" pitchFamily="49" charset="-122"/>
              </a:rPr>
              <a:t>GPT</a:t>
            </a:r>
            <a:endParaRPr kumimoji="1" lang="zh-CN" altLang="en-US" sz="16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04FD7C9-F8EA-364B-A993-C3EE88DC2AE6}"/>
              </a:ext>
            </a:extLst>
          </p:cNvPr>
          <p:cNvSpPr txBox="1"/>
          <p:nvPr/>
        </p:nvSpPr>
        <p:spPr>
          <a:xfrm>
            <a:off x="6862045" y="4360540"/>
            <a:ext cx="1746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代表：</a:t>
            </a:r>
            <a:endParaRPr kumimoji="1" lang="en-US" altLang="zh-CN" sz="1400" b="1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BART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T5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MASS</a:t>
            </a:r>
            <a:endParaRPr kumimoji="1" lang="zh-CN" altLang="en-US" sz="1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5A7D243-6DB1-1244-AC57-FACC93108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00" y="1710500"/>
            <a:ext cx="8308423" cy="1940999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B6C441DA-D207-D243-B534-D898312024FA}"/>
              </a:ext>
            </a:extLst>
          </p:cNvPr>
          <p:cNvSpPr txBox="1"/>
          <p:nvPr/>
        </p:nvSpPr>
        <p:spPr>
          <a:xfrm>
            <a:off x="4719088" y="3767950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混合自回归</a:t>
            </a:r>
            <a:endParaRPr kumimoji="1" lang="zh-CN" alt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F80C8BA-B992-754E-B43D-D6C7BE72CF8A}"/>
              </a:ext>
            </a:extLst>
          </p:cNvPr>
          <p:cNvSpPr txBox="1"/>
          <p:nvPr/>
        </p:nvSpPr>
        <p:spPr>
          <a:xfrm>
            <a:off x="4646198" y="4360540"/>
            <a:ext cx="1362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代表：</a:t>
            </a:r>
            <a:endParaRPr kumimoji="1" lang="en-US" altLang="zh-CN" sz="1400" b="1" dirty="0">
              <a:latin typeface="Times" pitchFamily="2" charset="0"/>
              <a:ea typeface="FangSong" panose="02010609060101010101" pitchFamily="49" charset="-122"/>
            </a:endParaRPr>
          </a:p>
          <a:p>
            <a:r>
              <a:rPr kumimoji="1" lang="en-US" altLang="zh-CN" sz="1400" b="1" dirty="0" err="1">
                <a:latin typeface="Times" pitchFamily="2" charset="0"/>
                <a:ea typeface="FangSong" panose="02010609060101010101" pitchFamily="49" charset="-122"/>
              </a:rPr>
              <a:t>UniLM</a:t>
            </a:r>
            <a:r>
              <a:rPr kumimoji="1" lang="zh-CN" altLang="en-US" sz="1400" b="1" dirty="0">
                <a:latin typeface="Times" pitchFamily="2" charset="0"/>
                <a:ea typeface="FangSong" panose="02010609060101010101" pitchFamily="49" charset="-122"/>
              </a:rPr>
              <a:t>、</a:t>
            </a:r>
            <a:r>
              <a:rPr kumimoji="1" lang="en-US" altLang="zh-CN" sz="1400" b="1" dirty="0">
                <a:latin typeface="Times" pitchFamily="2" charset="0"/>
                <a:ea typeface="FangSong" panose="02010609060101010101" pitchFamily="49" charset="-122"/>
              </a:rPr>
              <a:t>GLM</a:t>
            </a:r>
            <a:endParaRPr kumimoji="1" lang="zh-CN" altLang="en-US" sz="1400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2561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>
            <a:extLst>
              <a:ext uri="{FF2B5EF4-FFF2-40B4-BE49-F238E27FC236}">
                <a16:creationId xmlns:a16="http://schemas.microsoft.com/office/drawing/2014/main" id="{776D4735-B190-6945-AE74-72898DD0C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、预训练语言模型回顾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1.2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自监督训练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39C57BA-B5CA-3A45-BB65-9D48EF922F71}"/>
              </a:ext>
            </a:extLst>
          </p:cNvPr>
          <p:cNvSpPr txBox="1"/>
          <p:nvPr/>
        </p:nvSpPr>
        <p:spPr>
          <a:xfrm>
            <a:off x="1717549" y="2941303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Masked</a:t>
            </a:r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Language</a:t>
            </a:r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Modeling</a:t>
            </a:r>
            <a:endParaRPr kumimoji="1" lang="zh-CN" alt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590FF2-A1B5-CD40-8BFA-5BC203C7C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926" y="1507272"/>
            <a:ext cx="4622304" cy="139391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30E63AD-9684-F544-98DC-966DCBC162A9}"/>
              </a:ext>
            </a:extLst>
          </p:cNvPr>
          <p:cNvSpPr txBox="1"/>
          <p:nvPr/>
        </p:nvSpPr>
        <p:spPr>
          <a:xfrm>
            <a:off x="6334311" y="2941303"/>
            <a:ext cx="4588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Entity-level Masking / Whole Word Masking</a:t>
            </a:r>
            <a:endParaRPr kumimoji="1" lang="zh-CN" alt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1030" name="Picture 6" descr="在这里插入图片描述">
            <a:extLst>
              <a:ext uri="{FF2B5EF4-FFF2-40B4-BE49-F238E27FC236}">
                <a16:creationId xmlns:a16="http://schemas.microsoft.com/office/drawing/2014/main" id="{05B659AA-4528-4A40-8673-1F9BFD575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00" y="3925462"/>
            <a:ext cx="4849786" cy="165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CF5B7FD-C9E8-344C-9D78-9BF6CC4F876A}"/>
              </a:ext>
            </a:extLst>
          </p:cNvPr>
          <p:cNvSpPr txBox="1"/>
          <p:nvPr/>
        </p:nvSpPr>
        <p:spPr>
          <a:xfrm>
            <a:off x="720871" y="5579948"/>
            <a:ext cx="5456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Next Sentence Prediction</a:t>
            </a:r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Sentence</a:t>
            </a:r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Order</a:t>
            </a:r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Prediction</a:t>
            </a:r>
            <a:endParaRPr kumimoji="1" lang="zh-CN" alt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00B5300-372A-B74E-BE64-FC0D9C034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456" y="1507272"/>
            <a:ext cx="4498877" cy="13939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4F4493C-4BD9-4A48-B85A-7BA633869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017" y="4034837"/>
            <a:ext cx="4553009" cy="131322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E807F92B-5F94-3B45-9330-AE202F61D109}"/>
              </a:ext>
            </a:extLst>
          </p:cNvPr>
          <p:cNvSpPr txBox="1"/>
          <p:nvPr/>
        </p:nvSpPr>
        <p:spPr>
          <a:xfrm>
            <a:off x="6951147" y="5579948"/>
            <a:ext cx="335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Spelling</a:t>
            </a:r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Checking</a:t>
            </a:r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&amp;</a:t>
            </a:r>
            <a:r>
              <a:rPr kumimoji="1" lang="zh-CN" altLang="en-US" b="1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b="1" dirty="0">
                <a:latin typeface="Times" pitchFamily="2" charset="0"/>
                <a:ea typeface="FangSong" panose="02010609060101010101" pitchFamily="49" charset="-122"/>
              </a:rPr>
              <a:t>Correction</a:t>
            </a:r>
            <a:endParaRPr kumimoji="1" lang="zh-CN" altLang="en-US" b="1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6275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>
            <a:extLst>
              <a:ext uri="{FF2B5EF4-FFF2-40B4-BE49-F238E27FC236}">
                <a16:creationId xmlns:a16="http://schemas.microsoft.com/office/drawing/2014/main" id="{776D4735-B190-6945-AE74-72898DD0C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、预训练语言模型回顾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1.3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任务微调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3B27240-9E89-CE48-B7DB-3AE111456F26}"/>
              </a:ext>
            </a:extLst>
          </p:cNvPr>
          <p:cNvSpPr txBox="1"/>
          <p:nvPr/>
        </p:nvSpPr>
        <p:spPr>
          <a:xfrm>
            <a:off x="407369" y="5241974"/>
            <a:ext cx="11175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预训练语言模型在下游任务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Few-shot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Zero-shot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场景下容易过拟合；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如何在下游任务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Fine-tune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时能够充分利用预训练阶段的参数（例如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MLM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head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）？拉近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Fine-tune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与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Pre-train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之间的语义间隙？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0AD2BD1-794D-FA4B-934F-86FE9F0CB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112639"/>
            <a:ext cx="4686512" cy="446291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2932C7E-1FD0-114A-A557-31C8E3A56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453319"/>
            <a:ext cx="6058373" cy="245582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E26D92B-B0E0-894F-A1FE-18ABB1E8DAA0}"/>
              </a:ext>
            </a:extLst>
          </p:cNvPr>
          <p:cNvSpPr txBox="1"/>
          <p:nvPr/>
        </p:nvSpPr>
        <p:spPr>
          <a:xfrm>
            <a:off x="937662" y="4044227"/>
            <a:ext cx="4709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Two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Stage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Paradigm: Pre-train and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Fine-tune</a:t>
            </a:r>
            <a:endParaRPr kumimoji="1" lang="zh-CN" altLang="en-US" b="1" dirty="0">
              <a:latin typeface="Times" pitchFamily="2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2242A47-4459-3043-8B68-26A99262287E}"/>
              </a:ext>
            </a:extLst>
          </p:cNvPr>
          <p:cNvSpPr txBox="1"/>
          <p:nvPr/>
        </p:nvSpPr>
        <p:spPr>
          <a:xfrm>
            <a:off x="8214658" y="4575558"/>
            <a:ext cx="246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Task-specific Fine-tune</a:t>
            </a:r>
            <a:endParaRPr kumimoji="1" lang="zh-CN" altLang="en-US" b="1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74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3A103B47-AECB-C544-A78B-FA072FCB3531}"/>
              </a:ext>
            </a:extLst>
          </p:cNvPr>
          <p:cNvSpPr>
            <a:spLocks/>
          </p:cNvSpPr>
          <p:nvPr/>
        </p:nvSpPr>
        <p:spPr bwMode="auto">
          <a:xfrm>
            <a:off x="-12314" y="-10819"/>
            <a:ext cx="12204314" cy="6895807"/>
          </a:xfrm>
          <a:prstGeom prst="rect">
            <a:avLst/>
          </a:prstGeom>
          <a:solidFill>
            <a:srgbClr val="00A0E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6EF2F8DA-5FB6-534B-B3E3-28ED40CD6F4C}"/>
              </a:ext>
            </a:extLst>
          </p:cNvPr>
          <p:cNvSpPr>
            <a:spLocks/>
          </p:cNvSpPr>
          <p:nvPr/>
        </p:nvSpPr>
        <p:spPr bwMode="auto">
          <a:xfrm>
            <a:off x="0" y="5773738"/>
            <a:ext cx="12192000" cy="1084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  <p:pic>
        <p:nvPicPr>
          <p:cNvPr id="6147" name="Picture 3" descr="pasted-image.pdf">
            <a:extLst>
              <a:ext uri="{FF2B5EF4-FFF2-40B4-BE49-F238E27FC236}">
                <a16:creationId xmlns:a16="http://schemas.microsoft.com/office/drawing/2014/main" id="{391AA26A-E26A-AE4B-B5B4-3138A910D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075" y="5610225"/>
            <a:ext cx="215900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0" name="Rectangle 6">
            <a:extLst>
              <a:ext uri="{FF2B5EF4-FFF2-40B4-BE49-F238E27FC236}">
                <a16:creationId xmlns:a16="http://schemas.microsoft.com/office/drawing/2014/main" id="{C6216665-30E2-6D4A-BF00-C02D09F9389F}"/>
              </a:ext>
            </a:extLst>
          </p:cNvPr>
          <p:cNvSpPr>
            <a:spLocks/>
          </p:cNvSpPr>
          <p:nvPr/>
        </p:nvSpPr>
        <p:spPr bwMode="auto">
          <a:xfrm>
            <a:off x="427422" y="1196752"/>
            <a:ext cx="2132012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2pPr>
            <a:lvl3pPr marL="11430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buClr>
                <a:srgbClr val="636362"/>
              </a:buClr>
              <a:buFont typeface="Microsoft Sans Serif" panose="020B0604020202020204" pitchFamily="34" charset="0"/>
              <a:buNone/>
            </a:pPr>
            <a:r>
              <a:rPr kumimoji="0" lang="zh-CN" altLang="en-US" sz="6000" b="1" dirty="0">
                <a:solidFill>
                  <a:srgbClr val="FFFFFF"/>
                </a:solidFill>
                <a:ea typeface="宋体" panose="02010600030101010101" pitchFamily="2" charset="-122"/>
              </a:rPr>
              <a:t>目录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41458F7A-BF92-994B-86C4-D950A0D2BE70}"/>
              </a:ext>
            </a:extLst>
          </p:cNvPr>
          <p:cNvSpPr>
            <a:spLocks/>
          </p:cNvSpPr>
          <p:nvPr/>
        </p:nvSpPr>
        <p:spPr bwMode="auto">
          <a:xfrm>
            <a:off x="2668593" y="1084262"/>
            <a:ext cx="8900013" cy="295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457200" indent="-4572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1pPr>
            <a:lvl2pPr marL="742950" indent="-28575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2pPr>
            <a:lvl3pPr marL="11430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3pPr>
            <a:lvl4pPr marL="16002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4pPr>
            <a:lvl5pPr marL="2057400" indent="-228600"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5pPr>
            <a:lvl6pPr marL="25146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6pPr>
            <a:lvl7pPr marL="29718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7pPr>
            <a:lvl8pPr marL="34290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8pPr>
            <a:lvl9pPr marL="3886200" indent="-22860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 kumimoji="1" sz="240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  <a:sym typeface="Microsoft YaHei" panose="020B0503020204020204" pitchFamily="34" charset="-122"/>
              </a:defRPr>
            </a:lvl9pPr>
          </a:lstStyle>
          <a:p>
            <a:pPr marL="0" indent="0">
              <a:lnSpc>
                <a:spcPct val="150000"/>
              </a:lnSpc>
              <a:buClrTx/>
              <a:buSzPct val="100000"/>
            </a:pPr>
            <a:r>
              <a:rPr kumimoji="0" lang="en-US" altLang="zh-CN" sz="2600" b="1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kumimoji="0" lang="zh-CN" altLang="en-US" sz="2600" b="1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2600" b="1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600" b="1" dirty="0">
                <a:solidFill>
                  <a:srgbClr val="FFFFFF"/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的研究动态</a:t>
            </a:r>
            <a:endParaRPr kumimoji="0" lang="en-US" altLang="zh-CN" sz="2600" dirty="0">
              <a:solidFill>
                <a:srgbClr val="FFFFFF"/>
              </a:solidFill>
              <a:latin typeface="Times New Roman" panose="02020603050405020304" pitchFamily="18" charset="0"/>
              <a:ea typeface="FangSong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-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2.1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基于</a:t>
            </a:r>
            <a:r>
              <a:rPr kumimoji="0" lang="en-US" altLang="zh-CN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PVP</a:t>
            </a:r>
            <a:r>
              <a:rPr kumimoji="0" lang="zh-CN" altLang="en-US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的</a:t>
            </a:r>
            <a:r>
              <a:rPr kumimoji="0" lang="en-US" altLang="zh-CN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Prompting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方法</a:t>
            </a:r>
            <a:endParaRPr kumimoji="0" lang="en-US" altLang="zh-CN" sz="2600" dirty="0">
              <a:solidFill>
                <a:srgbClr val="FFFFFF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-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2.2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基于</a:t>
            </a:r>
            <a:r>
              <a:rPr kumimoji="0" lang="en-US" altLang="zh-CN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Adapter</a:t>
            </a:r>
            <a:r>
              <a:rPr kumimoji="0" lang="zh-CN" altLang="en-US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的</a:t>
            </a:r>
            <a:r>
              <a:rPr kumimoji="0" lang="en-US" altLang="zh-CN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Prompting</a:t>
            </a:r>
            <a:r>
              <a:rPr kumimoji="0" lang="zh-CN" altLang="en-US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方法</a:t>
            </a:r>
            <a:endParaRPr kumimoji="0" lang="en-US" altLang="zh-CN" sz="2600" dirty="0">
              <a:solidFill>
                <a:srgbClr val="FFFFFF"/>
              </a:solidFill>
              <a:latin typeface="Times" pitchFamily="2" charset="0"/>
              <a:ea typeface="FangSong" panose="02010609060101010101" pitchFamily="49" charset="-122"/>
            </a:endParaRP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-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2.3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kumimoji="0" lang="zh-CN" altLang="en-US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的集成</a:t>
            </a:r>
            <a:endParaRPr kumimoji="0" lang="en-US" altLang="zh-CN" sz="2600" dirty="0">
              <a:solidFill>
                <a:srgbClr val="FFFFFF"/>
              </a:solidFill>
              <a:latin typeface="Times" pitchFamily="2" charset="0"/>
              <a:ea typeface="FangSong" panose="02010609060101010101" pitchFamily="49" charset="-122"/>
            </a:endParaRPr>
          </a:p>
          <a:p>
            <a:pPr marL="0" indent="0">
              <a:lnSpc>
                <a:spcPct val="150000"/>
              </a:lnSpc>
              <a:buClrTx/>
              <a:buSzPct val="100000"/>
            </a:pP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-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2.4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en-US" altLang="zh-CN" sz="2600" dirty="0">
                <a:solidFill>
                  <a:srgbClr val="FFFFFF"/>
                </a:solidFill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kumimoji="0" lang="zh-CN" altLang="en-US" sz="2600" dirty="0">
                <a:solidFill>
                  <a:srgbClr val="FFFFFF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与多任务</a:t>
            </a:r>
          </a:p>
        </p:txBody>
      </p:sp>
      <p:sp>
        <p:nvSpPr>
          <p:cNvPr id="6152" name="Line 8">
            <a:extLst>
              <a:ext uri="{FF2B5EF4-FFF2-40B4-BE49-F238E27FC236}">
                <a16:creationId xmlns:a16="http://schemas.microsoft.com/office/drawing/2014/main" id="{59D7EAFF-A481-1B42-A585-2480BBFC7C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1584" y="1196752"/>
            <a:ext cx="0" cy="2262188"/>
          </a:xfrm>
          <a:prstGeom prst="line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zh-CN" altLang="en-US">
              <a:latin typeface="Microsoft YaHei" charset="0"/>
              <a:ea typeface="宋体" charset="0"/>
              <a:cs typeface="Microsoft YaHei" charset="0"/>
              <a:sym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0115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2">
            <a:extLst>
              <a:ext uri="{FF2B5EF4-FFF2-40B4-BE49-F238E27FC236}">
                <a16:creationId xmlns:a16="http://schemas.microsoft.com/office/drawing/2014/main" id="{9B602EB5-3ABC-2B45-9051-7FF40F9C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的研究动态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2.1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PVP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Prompting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方法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AB568FE-3A75-6F4E-8C8A-4AC323E37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287638"/>
            <a:ext cx="6436903" cy="31871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D1CE246-3650-6649-8E72-65AF408F7A64}"/>
              </a:ext>
            </a:extLst>
          </p:cNvPr>
          <p:cNvSpPr txBox="1"/>
          <p:nvPr/>
        </p:nvSpPr>
        <p:spPr>
          <a:xfrm>
            <a:off x="3069947" y="4990685"/>
            <a:ext cx="605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GPT-3</a:t>
            </a:r>
            <a:r>
              <a:rPr kumimoji="1" lang="zh-CN" altLang="en-US" b="1" dirty="0">
                <a:latin typeface="Times" pitchFamily="2" charset="0"/>
              </a:rPr>
              <a:t>：</a:t>
            </a:r>
            <a:r>
              <a:rPr kumimoji="1" lang="en-US" altLang="zh-CN" b="1" dirty="0">
                <a:latin typeface="Times" pitchFamily="2" charset="0"/>
              </a:rPr>
              <a:t>Natural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Language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Prompts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&amp;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In-context</a:t>
            </a:r>
            <a:r>
              <a:rPr kumimoji="1" lang="zh-CN" altLang="en-US" b="1" dirty="0">
                <a:latin typeface="Times" pitchFamily="2" charset="0"/>
              </a:rPr>
              <a:t> </a:t>
            </a:r>
            <a:r>
              <a:rPr kumimoji="1" lang="en-US" altLang="zh-CN" b="1" dirty="0">
                <a:latin typeface="Times" pitchFamily="2" charset="0"/>
              </a:rPr>
              <a:t>Learning</a:t>
            </a:r>
            <a:endParaRPr kumimoji="1" lang="zh-CN" altLang="en-US" b="1" dirty="0">
              <a:latin typeface="Times" pitchFamily="2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7DFB454-54E6-2A4F-ADEB-51321732D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806662"/>
            <a:ext cx="4732337" cy="414908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122A8F2-A3F8-A94B-A173-968AB6E6B398}"/>
              </a:ext>
            </a:extLst>
          </p:cNvPr>
          <p:cNvSpPr txBox="1"/>
          <p:nvPr/>
        </p:nvSpPr>
        <p:spPr>
          <a:xfrm>
            <a:off x="31304" y="6346170"/>
            <a:ext cx="4269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400" dirty="0">
                <a:latin typeface="Times" pitchFamily="2" charset="0"/>
              </a:rPr>
              <a:t>Language Models are Few-Shot Learners. </a:t>
            </a:r>
            <a:r>
              <a:rPr lang="en" altLang="zh-CN" sz="1400" dirty="0">
                <a:latin typeface="Times" pitchFamily="2" charset="0"/>
                <a:hlinkClick r:id="rId4"/>
              </a:rPr>
              <a:t>NeurIPS 2020</a:t>
            </a:r>
            <a:endParaRPr kumimoji="1" lang="zh-CN" altLang="en-US" sz="1400" dirty="0">
              <a:latin typeface="Times" pitchFamily="2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CB04C56-3344-614B-BB1A-DAA02C6760D4}"/>
              </a:ext>
            </a:extLst>
          </p:cNvPr>
          <p:cNvSpPr txBox="1"/>
          <p:nvPr/>
        </p:nvSpPr>
        <p:spPr>
          <a:xfrm>
            <a:off x="263352" y="5471661"/>
            <a:ext cx="117692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GPT-3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较早地引入了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的思想，无需对模型进行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fine-tune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，只需要引入少量模板即可实现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Zero-shot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Learning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作为模板，模型通过完形填空形式预测答案，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In-context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部分引入一些完整的提示作为先验知识；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GPT-3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属于超大规模模型，参数过载（</a:t>
            </a:r>
            <a:r>
              <a:rPr kumimoji="1" lang="en-US" altLang="zh-CN" dirty="0" err="1">
                <a:latin typeface="Times" pitchFamily="2" charset="0"/>
                <a:ea typeface="FangSong" panose="02010609060101010101" pitchFamily="49" charset="-122"/>
              </a:rPr>
              <a:t>overlead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），不易使用在真实场景（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real-world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）内；</a:t>
            </a:r>
          </a:p>
        </p:txBody>
      </p:sp>
    </p:spTree>
    <p:extLst>
      <p:ext uri="{BB962C8B-B14F-4D97-AF65-F5344CB8AC3E}">
        <p14:creationId xmlns:p14="http://schemas.microsoft.com/office/powerpoint/2010/main" val="3070692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2">
            <a:extLst>
              <a:ext uri="{FF2B5EF4-FFF2-40B4-BE49-F238E27FC236}">
                <a16:creationId xmlns:a16="http://schemas.microsoft.com/office/drawing/2014/main" id="{9B602EB5-3ABC-2B45-9051-7FF40F9C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Prompt-tuning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的研究动态</a:t>
            </a:r>
            <a:b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</a:br>
            <a:r>
              <a:rPr kumimoji="0" lang="en-US" altLang="zh-CN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2.1</a:t>
            </a:r>
            <a:r>
              <a:rPr kumimoji="0" lang="zh-C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PVP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kumimoji="0" lang="en-US" altLang="zh-CN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Prompting</a:t>
            </a:r>
            <a:r>
              <a:rPr kumimoji="0" lang="zh-CN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FangSong" panose="02010609060101010101" pitchFamily="49" charset="-122"/>
                <a:cs typeface="Times New Roman" panose="02020603050405020304" pitchFamily="18" charset="0"/>
              </a:rPr>
              <a:t>方法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122A8F2-A3F8-A94B-A173-968AB6E6B398}"/>
              </a:ext>
            </a:extLst>
          </p:cNvPr>
          <p:cNvSpPr txBox="1"/>
          <p:nvPr/>
        </p:nvSpPr>
        <p:spPr>
          <a:xfrm>
            <a:off x="2839" y="6205615"/>
            <a:ext cx="8673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Exploiting Cloze-Questions for Few-Shot Text Classification and Natural Language Inference. 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  <a:hlinkClick r:id="rId2"/>
              </a:rPr>
              <a:t>EACL 2021</a:t>
            </a:r>
            <a:r>
              <a:rPr lang="en" altLang="zh-CN" sz="1400" dirty="0">
                <a:latin typeface="Times" pitchFamily="2" charset="0"/>
                <a:ea typeface="FangSong" panose="02010609060101010101" pitchFamily="49" charset="-122"/>
              </a:rPr>
              <a:t>: 255-269</a:t>
            </a:r>
          </a:p>
          <a:p>
            <a:r>
              <a:rPr lang="en" altLang="zh-CN" sz="1400" dirty="0">
                <a:latin typeface="Times" pitchFamily="2" charset="0"/>
              </a:rPr>
              <a:t>It's Not Just Size That Matters: Small Language Models Are Also Few-Shot Learners. </a:t>
            </a:r>
            <a:r>
              <a:rPr lang="en" altLang="zh-CN" sz="1400" dirty="0">
                <a:latin typeface="Times" pitchFamily="2" charset="0"/>
                <a:hlinkClick r:id="rId3"/>
              </a:rPr>
              <a:t>NAACL-HLT 2021</a:t>
            </a:r>
            <a:r>
              <a:rPr lang="en" altLang="zh-CN" sz="1400" dirty="0">
                <a:latin typeface="Times" pitchFamily="2" charset="0"/>
              </a:rPr>
              <a:t>: 2339-2352</a:t>
            </a:r>
            <a:endParaRPr kumimoji="1" lang="zh-CN" altLang="en-US" sz="1400" dirty="0">
              <a:latin typeface="Times" pitchFamily="2" charset="0"/>
              <a:ea typeface="FangSong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5682AEF-E114-FB4C-B72F-59F7DD36E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98" y="1152756"/>
            <a:ext cx="3168352" cy="285788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0506CEA-D25D-9C47-8B16-587A7F699CB6}"/>
              </a:ext>
            </a:extLst>
          </p:cNvPr>
          <p:cNvSpPr txBox="1"/>
          <p:nvPr/>
        </p:nvSpPr>
        <p:spPr>
          <a:xfrm>
            <a:off x="488238" y="4889242"/>
            <a:ext cx="413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Times" pitchFamily="2" charset="0"/>
              </a:rPr>
              <a:t>（</a:t>
            </a:r>
            <a:r>
              <a:rPr kumimoji="1" lang="en-US" altLang="zh-CN" b="1" dirty="0">
                <a:latin typeface="Times" pitchFamily="2" charset="0"/>
              </a:rPr>
              <a:t>Pattern-Exploration-Training</a:t>
            </a:r>
            <a:r>
              <a:rPr kumimoji="1" lang="zh-CN" altLang="en-US" b="1" dirty="0">
                <a:latin typeface="Times" pitchFamily="2" charset="0"/>
              </a:rPr>
              <a:t>）</a:t>
            </a:r>
            <a:r>
              <a:rPr kumimoji="1" lang="en-US" altLang="zh-CN" b="1" dirty="0">
                <a:latin typeface="Times" pitchFamily="2" charset="0"/>
              </a:rPr>
              <a:t>PET</a:t>
            </a:r>
            <a:endParaRPr kumimoji="1" lang="zh-CN" altLang="en-US" b="1" dirty="0">
              <a:latin typeface="Times" pitchFamily="2" charset="0"/>
            </a:endParaRPr>
          </a:p>
        </p:txBody>
      </p:sp>
      <p:graphicFrame>
        <p:nvGraphicFramePr>
          <p:cNvPr id="11" name="表格 11">
            <a:extLst>
              <a:ext uri="{FF2B5EF4-FFF2-40B4-BE49-F238E27FC236}">
                <a16:creationId xmlns:a16="http://schemas.microsoft.com/office/drawing/2014/main" id="{A768184A-DA65-F340-A911-22CDAF422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830441"/>
              </p:ext>
            </p:extLst>
          </p:nvPr>
        </p:nvGraphicFramePr>
        <p:xfrm>
          <a:off x="4627320" y="1124744"/>
          <a:ext cx="7398532" cy="379188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99266">
                  <a:extLst>
                    <a:ext uri="{9D8B030D-6E8A-4147-A177-3AD203B41FA5}">
                      <a16:colId xmlns:a16="http://schemas.microsoft.com/office/drawing/2014/main" val="2291966298"/>
                    </a:ext>
                  </a:extLst>
                </a:gridCol>
                <a:gridCol w="3699266">
                  <a:extLst>
                    <a:ext uri="{9D8B030D-6E8A-4147-A177-3AD203B41FA5}">
                      <a16:colId xmlns:a16="http://schemas.microsoft.com/office/drawing/2014/main" val="2087202997"/>
                    </a:ext>
                  </a:extLst>
                </a:gridCol>
              </a:tblGrid>
              <a:tr h="46368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Pattern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Verbalizer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494096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629669"/>
                  </a:ext>
                </a:extLst>
              </a:tr>
              <a:tr h="735919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806495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Yes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/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 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" pitchFamily="2" charset="0"/>
                        </a:rPr>
                        <a:t>No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Times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169091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1981815E-5043-9F4C-A590-45615F45D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877" y="1765550"/>
            <a:ext cx="3737623" cy="10081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10020D-4035-3645-A140-AC4C301FF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218" y="1862466"/>
            <a:ext cx="3683348" cy="66690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370D5E5-5A3D-F642-A708-CD50B90A44B3}"/>
              </a:ext>
            </a:extLst>
          </p:cNvPr>
          <p:cNvSpPr txBox="1"/>
          <p:nvPr/>
        </p:nvSpPr>
        <p:spPr>
          <a:xfrm>
            <a:off x="6411688" y="4925366"/>
            <a:ext cx="3437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Times" pitchFamily="2" charset="0"/>
              </a:rPr>
              <a:t>Pattern-Verbalizer-Pair</a:t>
            </a:r>
            <a:r>
              <a:rPr kumimoji="1" lang="zh-CN" altLang="en-US" b="1" dirty="0">
                <a:latin typeface="Times" pitchFamily="2" charset="0"/>
              </a:rPr>
              <a:t>（</a:t>
            </a:r>
            <a:r>
              <a:rPr kumimoji="1" lang="en-US" altLang="zh-CN" b="1" dirty="0">
                <a:latin typeface="Times" pitchFamily="2" charset="0"/>
              </a:rPr>
              <a:t>PVP</a:t>
            </a:r>
            <a:r>
              <a:rPr kumimoji="1" lang="zh-CN" altLang="en-US" b="1" dirty="0">
                <a:latin typeface="Times" pitchFamily="2" charset="0"/>
              </a:rPr>
              <a:t>）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D4578DA-CB95-064E-8CA4-DDE24F220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4602" y="3045136"/>
            <a:ext cx="3780793" cy="36933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CAD302B-859F-CE46-80E1-7D4BE7A837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3925" y="2954420"/>
            <a:ext cx="3794310" cy="66030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764A7B6-9A70-9C49-9FCB-10537FED3E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1278" y="3671544"/>
            <a:ext cx="2881552" cy="116893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775753C-47AE-F145-95C7-1B92896BF5E8}"/>
              </a:ext>
            </a:extLst>
          </p:cNvPr>
          <p:cNvSpPr txBox="1"/>
          <p:nvPr/>
        </p:nvSpPr>
        <p:spPr>
          <a:xfrm>
            <a:off x="263352" y="5294698"/>
            <a:ext cx="9490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PET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可以适用于任何规模、任何类型的预训练语言模型；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PET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总结了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GPT-3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的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Prompt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模式，并提出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PVP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结构；</a:t>
            </a:r>
            <a:endParaRPr kumimoji="1" lang="en-US" altLang="zh-CN" dirty="0">
              <a:latin typeface="Times" pitchFamily="2" charset="0"/>
              <a:ea typeface="FangSong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PET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需要人工设计离散的模板（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Template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Pattern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）和标签映射（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Label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Words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/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 </a:t>
            </a:r>
            <a:r>
              <a:rPr kumimoji="1" lang="en-US" altLang="zh-CN" dirty="0">
                <a:latin typeface="Times" pitchFamily="2" charset="0"/>
                <a:ea typeface="FangSong" panose="02010609060101010101" pitchFamily="49" charset="-122"/>
              </a:rPr>
              <a:t>Verbalizer</a:t>
            </a:r>
            <a:r>
              <a:rPr kumimoji="1" lang="zh-CN" altLang="en-US" dirty="0">
                <a:latin typeface="Times" pitchFamily="2" charset="0"/>
                <a:ea typeface="FangSong" panose="02010609060101010101" pitchFamily="49" charset="-122"/>
              </a:rPr>
              <a:t>）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1FC1406-FBE7-C549-8A50-0EDBF56D3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093" y="4022020"/>
            <a:ext cx="3917844" cy="81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052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Microsoft Sans Serif"/>
        <a:ea typeface="宋体"/>
        <a:cs typeface="Microsoft Sans Serif"/>
      </a:majorFont>
      <a:minorFont>
        <a:latin typeface="Microsoft YaHei"/>
        <a:ea typeface="宋体"/>
        <a:cs typeface="Microsoft YaHei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381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Microsoft YaHei" charset="0"/>
            <a:ea typeface="宋体" charset="0"/>
            <a:cs typeface="Microsoft YaHei" charset="0"/>
            <a:sym typeface="Microsoft YaHe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381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Microsoft YaHei" charset="0"/>
            <a:ea typeface="宋体" charset="0"/>
            <a:cs typeface="Microsoft YaHei" charset="0"/>
            <a:sym typeface="Microsoft YaHei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White - 正文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 - 正文">
      <a:majorFont>
        <a:latin typeface="Microsoft Sans Serif"/>
        <a:ea typeface="宋体"/>
        <a:cs typeface="Microsoft Sans Serif"/>
      </a:majorFont>
      <a:minorFont>
        <a:latin typeface="Microsoft YaHei"/>
        <a:ea typeface="宋体"/>
        <a:cs typeface="Microsoft YaHei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381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Microsoft YaHei" charset="0"/>
            <a:ea typeface="宋体" charset="0"/>
            <a:cs typeface="Microsoft YaHei" charset="0"/>
            <a:sym typeface="Microsoft YaHe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381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Microsoft YaHei" charset="0"/>
            <a:ea typeface="宋体" charset="0"/>
            <a:cs typeface="Microsoft YaHei" charset="0"/>
            <a:sym typeface="Microsoft YaHei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27321</TotalTime>
  <Words>2585</Words>
  <Application>Microsoft Macintosh PowerPoint</Application>
  <PresentationFormat>宽屏</PresentationFormat>
  <Paragraphs>218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FangSong</vt:lpstr>
      <vt:lpstr>Microsoft YaHei</vt:lpstr>
      <vt:lpstr>Arial</vt:lpstr>
      <vt:lpstr>Lucida Grande</vt:lpstr>
      <vt:lpstr>Microsoft Sans Serif</vt:lpstr>
      <vt:lpstr>Times</vt:lpstr>
      <vt:lpstr>Times New Roman</vt:lpstr>
      <vt:lpstr>White</vt:lpstr>
      <vt:lpstr>White - 正文</vt:lpstr>
      <vt:lpstr>PowerPoint 演示文稿</vt:lpstr>
      <vt:lpstr>PowerPoint 演示文稿</vt:lpstr>
      <vt:lpstr>PowerPoint 演示文稿</vt:lpstr>
      <vt:lpstr>1、预训练语言模型回顾 1.1 模型架构</vt:lpstr>
      <vt:lpstr>1、预训练语言模型回顾 1.2 自监督训练</vt:lpstr>
      <vt:lpstr>1、预训练语言模型回顾 1.3 任务微调</vt:lpstr>
      <vt:lpstr>PowerPoint 演示文稿</vt:lpstr>
      <vt:lpstr>2、Prompt-tuning的研究动态 2.1 基于PVP的Prompting方法</vt:lpstr>
      <vt:lpstr>2、Prompt-tuning的研究动态 2.1 基于PVP的Prompting方法</vt:lpstr>
      <vt:lpstr>2、Prompt-tuning的研究动态 2.1 基于PVP的Prompting方法</vt:lpstr>
      <vt:lpstr>2、Prompt-tuning的研究动态 2.1 基于PVP的Prompting方法</vt:lpstr>
      <vt:lpstr>2、Prompt-tuning的研究动态 2.1 基于PVP的Prompting方法</vt:lpstr>
      <vt:lpstr>2、Prompt-tuning的研究动态 2.1 基于PVP的Prompting方法</vt:lpstr>
      <vt:lpstr>2、Prompt-tuning的研究动态 2.1 基于PVP的Prompting方法</vt:lpstr>
      <vt:lpstr>2、Prompt-tuning的研究动态 2.1 基于PVP的Prompting方法</vt:lpstr>
      <vt:lpstr>2、Prompt-tuning的研究动态 2.1 基于PVP的Prompting方法</vt:lpstr>
      <vt:lpstr>2、Prompt-tuning的研究动态 2.2 基于Adapter的Prompting方法</vt:lpstr>
      <vt:lpstr>2、Prompt-tuning的研究动态 2.2 基于Adapter的Prompting方法</vt:lpstr>
      <vt:lpstr>2、Prompt-tuning的研究动态 2.2 基于Adapter的Prompting方法</vt:lpstr>
      <vt:lpstr>2、Prompt-tuning的研究动态 2.3 Prompt的集成</vt:lpstr>
      <vt:lpstr>2、Prompt-tuning的研究动态 2.4 Prompt与多任务</vt:lpstr>
      <vt:lpstr>PowerPoint 演示文稿</vt:lpstr>
      <vt:lpstr>3、Prompt-tuning的下游应用 3.1 自然语言理解</vt:lpstr>
      <vt:lpstr>3、Prompt-tuning的下游应用 3.2 信息抽取</vt:lpstr>
      <vt:lpstr>3、Prompt-tuning的下游应用 3.3 文本生成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Microsoft Office User</cp:lastModifiedBy>
  <cp:revision>737</cp:revision>
  <dcterms:modified xsi:type="dcterms:W3CDTF">2022-03-25T02:35:41Z</dcterms:modified>
</cp:coreProperties>
</file>